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58" r:id="rId4"/>
    <p:sldId id="259" r:id="rId5"/>
    <p:sldId id="281" r:id="rId6"/>
    <p:sldId id="277" r:id="rId7"/>
    <p:sldId id="27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4" r:id="rId22"/>
    <p:sldId id="275" r:id="rId23"/>
    <p:sldId id="276"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BCA72-9435-4B52-B526-EF610319E304}" type="datetimeFigureOut">
              <a:rPr lang="en-US" smtClean="0"/>
              <a:t>12/22/2016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447375-FB5C-4AF6-ACFC-F48CC49E498A}" type="slidenum">
              <a:rPr lang="en-US" smtClean="0"/>
              <a:t>‹#›</a:t>
            </a:fld>
            <a:endParaRPr lang="en-US"/>
          </a:p>
        </p:txBody>
      </p:sp>
    </p:spTree>
    <p:extLst>
      <p:ext uri="{BB962C8B-B14F-4D97-AF65-F5344CB8AC3E}">
        <p14:creationId xmlns:p14="http://schemas.microsoft.com/office/powerpoint/2010/main" val="37836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B0C013E-B254-4D46-9014-050D8821B3A8}"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E3D83-9EF8-4A6D-A73E-63E047DAA3AC}"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C013E-B254-4D46-9014-050D8821B3A8}"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E3D83-9EF8-4A6D-A73E-63E047DAA3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C013E-B254-4D46-9014-050D8821B3A8}"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E3D83-9EF8-4A6D-A73E-63E047DAA3A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B0C013E-B254-4D46-9014-050D8821B3A8}"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E3D83-9EF8-4A6D-A73E-63E047DAA3AC}"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C013E-B254-4D46-9014-050D8821B3A8}"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E3D83-9EF8-4A6D-A73E-63E047DAA3A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5B0C013E-B254-4D46-9014-050D8821B3A8}" type="datetimeFigureOut">
              <a:rPr lang="en-US" smtClean="0"/>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E3D83-9EF8-4A6D-A73E-63E047DAA3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B0C013E-B254-4D46-9014-050D8821B3A8}" type="datetimeFigureOut">
              <a:rPr lang="en-US" smtClean="0"/>
              <a:t>12/22/2016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E3D83-9EF8-4A6D-A73E-63E047DAA3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0C013E-B254-4D46-9014-050D8821B3A8}" type="datetimeFigureOut">
              <a:rPr lang="en-US" smtClean="0"/>
              <a:t>12/22/2016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E3D83-9EF8-4A6D-A73E-63E047DAA3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C013E-B254-4D46-9014-050D8821B3A8}" type="datetimeFigureOut">
              <a:rPr lang="en-US" smtClean="0"/>
              <a:t>12/22/2016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E3D83-9EF8-4A6D-A73E-63E047DAA3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C013E-B254-4D46-9014-050D8821B3A8}" type="datetimeFigureOut">
              <a:rPr lang="en-US" smtClean="0"/>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E3D83-9EF8-4A6D-A73E-63E047DAA3A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C013E-B254-4D46-9014-050D8821B3A8}" type="datetimeFigureOut">
              <a:rPr lang="en-US" smtClean="0"/>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E3D83-9EF8-4A6D-A73E-63E047DAA3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B0C013E-B254-4D46-9014-050D8821B3A8}" type="datetimeFigureOut">
              <a:rPr lang="en-US" smtClean="0"/>
              <a:t>12/22/2016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F7E3D83-9EF8-4A6D-A73E-63E047DAA3A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bing.com/videos/search?q=patriotic+war+songs+us&amp;qpvt=patriotic+war+songs+us&amp;view=detail&amp;mid=97F630B2586FFBF24EBA97F630B2586FFBF24EBA&amp;FORM=VRDGAR" TargetMode="External"/><Relationship Id="rId2" Type="http://schemas.openxmlformats.org/officeDocument/2006/relationships/hyperlink" Target="https://www.bing.com/videos/search?q=war+what+is+it+good+for&amp;qpvt=war+what+is+it+good+for&amp;view=detail&amp;mid=D2298ABF36D68BF10D34D2298ABF36D68BF10D34&amp;FORM=VRDGAR"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0000" lnSpcReduction="20000"/>
          </a:bodyPr>
          <a:lstStyle/>
          <a:p>
            <a:r>
              <a:rPr lang="en-US" sz="7700" dirty="0" smtClean="0"/>
              <a:t>War?  Good or Bad?</a:t>
            </a:r>
          </a:p>
          <a:p>
            <a:r>
              <a:rPr lang="en-US" sz="3200" dirty="0" smtClean="0"/>
              <a:t>Essential Question:  War?  Good or Bad?  </a:t>
            </a:r>
          </a:p>
          <a:p>
            <a:r>
              <a:rPr lang="en-US" sz="3200" dirty="0" smtClean="0"/>
              <a:t>Has the United States benefited by participating in war?</a:t>
            </a:r>
          </a:p>
          <a:p>
            <a:endParaRPr lang="en-US" dirty="0"/>
          </a:p>
        </p:txBody>
      </p:sp>
      <p:sp>
        <p:nvSpPr>
          <p:cNvPr id="2" name="Title 1"/>
          <p:cNvSpPr>
            <a:spLocks noGrp="1"/>
          </p:cNvSpPr>
          <p:nvPr>
            <p:ph type="ctrTitle"/>
          </p:nvPr>
        </p:nvSpPr>
        <p:spPr>
          <a:xfrm>
            <a:off x="685800" y="762000"/>
            <a:ext cx="7772400" cy="2715913"/>
          </a:xfrm>
        </p:spPr>
        <p:txBody>
          <a:bodyPr/>
          <a:lstStyle/>
          <a:p>
            <a:r>
              <a:rPr lang="en-US" dirty="0" smtClean="0"/>
              <a:t/>
            </a:r>
            <a:br>
              <a:rPr lang="en-US" dirty="0" smtClean="0"/>
            </a:br>
            <a:endParaRPr lang="en-US" dirty="0"/>
          </a:p>
        </p:txBody>
      </p:sp>
      <p:pic>
        <p:nvPicPr>
          <p:cNvPr id="4" name="Picture 3" descr="C:\Users\Laureen Laumeyer\AppData\Local\Microsoft\Windows\INetCache\IE\J3NHKRJS\War[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990601"/>
            <a:ext cx="8229600" cy="3005136"/>
          </a:xfrm>
          <a:prstGeom prst="rect">
            <a:avLst/>
          </a:prstGeom>
          <a:noFill/>
          <a:ln>
            <a:noFill/>
          </a:ln>
        </p:spPr>
      </p:pic>
    </p:spTree>
    <p:extLst>
      <p:ext uri="{BB962C8B-B14F-4D97-AF65-F5344CB8AC3E}">
        <p14:creationId xmlns:p14="http://schemas.microsoft.com/office/powerpoint/2010/main" val="4012495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2916" y="1417638"/>
            <a:ext cx="3733800" cy="4114800"/>
          </a:xfrm>
        </p:spPr>
        <p:txBody>
          <a:bodyPr/>
          <a:lstStyle/>
          <a:p>
            <a:r>
              <a:rPr lang="en-US" dirty="0"/>
              <a:t>Mexican War (1846–1848) The U.S. annexation of Texas, and its stated desire to acquire California and other Mexican territory, precipitated this war. Mexico was forced to give up two-fifths of its territory. This land eventually became the states of California, Nevada, Arizona, New Mexico, and Utah.</a:t>
            </a:r>
          </a:p>
        </p:txBody>
      </p:sp>
      <p:pic>
        <p:nvPicPr>
          <p:cNvPr id="5" name="Content Placeholder 4"/>
          <p:cNvPicPr>
            <a:picLocks noGrp="1" noChangeAspect="1"/>
          </p:cNvPicPr>
          <p:nvPr>
            <p:ph sz="quarter" idx="14"/>
          </p:nvPr>
        </p:nvPicPr>
        <p:blipFill>
          <a:blip r:embed="rId2"/>
          <a:stretch>
            <a:fillRect/>
          </a:stretch>
        </p:blipFill>
        <p:spPr>
          <a:xfrm>
            <a:off x="4196716" y="2209800"/>
            <a:ext cx="4785360" cy="2438400"/>
          </a:xfrm>
          <a:prstGeom prst="rect">
            <a:avLst/>
          </a:prstGeom>
        </p:spPr>
      </p:pic>
      <p:sp>
        <p:nvSpPr>
          <p:cNvPr id="4" name="Title 3"/>
          <p:cNvSpPr>
            <a:spLocks noGrp="1"/>
          </p:cNvSpPr>
          <p:nvPr>
            <p:ph type="title"/>
          </p:nvPr>
        </p:nvSpPr>
        <p:spPr/>
        <p:txBody>
          <a:bodyPr/>
          <a:lstStyle/>
          <a:p>
            <a:r>
              <a:rPr lang="en-US" dirty="0" smtClean="0"/>
              <a:t>Mexican – American War</a:t>
            </a:r>
            <a:endParaRPr lang="en-US" dirty="0"/>
          </a:p>
        </p:txBody>
      </p:sp>
    </p:spTree>
    <p:extLst>
      <p:ext uri="{BB962C8B-B14F-4D97-AF65-F5344CB8AC3E}">
        <p14:creationId xmlns:p14="http://schemas.microsoft.com/office/powerpoint/2010/main" val="1004277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Civil War (1861–1865) Economic and political rivalry between an agrarian South and an industrial North grew into a civil war fought over slavery and states' rights. Eleven states seceded from the Union to form the Confederate States of America. The Union victory led to the reunification of the country and ended slavery.</a:t>
            </a:r>
          </a:p>
        </p:txBody>
      </p:sp>
      <p:pic>
        <p:nvPicPr>
          <p:cNvPr id="5" name="Content Placeholder 4"/>
          <p:cNvPicPr>
            <a:picLocks noGrp="1" noChangeAspect="1"/>
          </p:cNvPicPr>
          <p:nvPr>
            <p:ph sz="quarter" idx="14"/>
          </p:nvPr>
        </p:nvPicPr>
        <p:blipFill>
          <a:blip r:embed="rId2"/>
          <a:stretch>
            <a:fillRect/>
          </a:stretch>
        </p:blipFill>
        <p:spPr>
          <a:xfrm>
            <a:off x="4648200" y="2209800"/>
            <a:ext cx="4225636" cy="2286000"/>
          </a:xfrm>
          <a:prstGeom prst="rect">
            <a:avLst/>
          </a:prstGeom>
        </p:spPr>
      </p:pic>
      <p:sp>
        <p:nvSpPr>
          <p:cNvPr id="4" name="Title 3"/>
          <p:cNvSpPr>
            <a:spLocks noGrp="1"/>
          </p:cNvSpPr>
          <p:nvPr>
            <p:ph type="title"/>
          </p:nvPr>
        </p:nvSpPr>
        <p:spPr/>
        <p:txBody>
          <a:bodyPr/>
          <a:lstStyle/>
          <a:p>
            <a:r>
              <a:rPr lang="en-US" dirty="0" smtClean="0"/>
              <a:t>American civil war</a:t>
            </a:r>
            <a:endParaRPr lang="en-US" dirty="0"/>
          </a:p>
        </p:txBody>
      </p:sp>
    </p:spTree>
    <p:extLst>
      <p:ext uri="{BB962C8B-B14F-4D97-AF65-F5344CB8AC3E}">
        <p14:creationId xmlns:p14="http://schemas.microsoft.com/office/powerpoint/2010/main" val="2846791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Indian Wars (colonial era to 1890) U.S. expansionism led to numerous military conflicts with the indigenous inhabitants of North America, forcing them to give up their land. The massacre at Wounded Knee, S.D., in 1890 is generally considered the last of these conflicts.</a:t>
            </a:r>
          </a:p>
        </p:txBody>
      </p:sp>
      <p:pic>
        <p:nvPicPr>
          <p:cNvPr id="5" name="Content Placeholder 4"/>
          <p:cNvPicPr>
            <a:picLocks noGrp="1" noChangeAspect="1"/>
          </p:cNvPicPr>
          <p:nvPr>
            <p:ph sz="quarter" idx="14"/>
          </p:nvPr>
        </p:nvPicPr>
        <p:blipFill>
          <a:blip r:embed="rId2"/>
          <a:stretch>
            <a:fillRect/>
          </a:stretch>
        </p:blipFill>
        <p:spPr>
          <a:xfrm>
            <a:off x="4648200" y="1601755"/>
            <a:ext cx="4237758" cy="2665445"/>
          </a:xfrm>
          <a:prstGeom prst="rect">
            <a:avLst/>
          </a:prstGeom>
        </p:spPr>
      </p:pic>
      <p:sp>
        <p:nvSpPr>
          <p:cNvPr id="4" name="Title 3"/>
          <p:cNvSpPr>
            <a:spLocks noGrp="1"/>
          </p:cNvSpPr>
          <p:nvPr>
            <p:ph type="title"/>
          </p:nvPr>
        </p:nvSpPr>
        <p:spPr/>
        <p:txBody>
          <a:bodyPr/>
          <a:lstStyle/>
          <a:p>
            <a:r>
              <a:rPr lang="en-US" dirty="0" smtClean="0"/>
              <a:t>Indian wars</a:t>
            </a:r>
            <a:endParaRPr lang="en-US" dirty="0"/>
          </a:p>
        </p:txBody>
      </p:sp>
    </p:spTree>
    <p:extLst>
      <p:ext uri="{BB962C8B-B14F-4D97-AF65-F5344CB8AC3E}">
        <p14:creationId xmlns:p14="http://schemas.microsoft.com/office/powerpoint/2010/main" val="1185862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Spanish American War (1898) The U.S. supported Cuba's desire for independence from Spanish rule, and seized the opportunity to expand U.S. powers in other parts of the world. At the end of the brief conflict, Cuba gained its independence, and the U.S. gained several former Spanish territories: Puerto Rico, Guam, and the Philippines.</a:t>
            </a:r>
          </a:p>
        </p:txBody>
      </p:sp>
      <p:pic>
        <p:nvPicPr>
          <p:cNvPr id="5" name="Content Placeholder 4"/>
          <p:cNvPicPr>
            <a:picLocks noGrp="1" noChangeAspect="1"/>
          </p:cNvPicPr>
          <p:nvPr>
            <p:ph sz="quarter" idx="14"/>
          </p:nvPr>
        </p:nvPicPr>
        <p:blipFill>
          <a:blip r:embed="rId2"/>
          <a:stretch>
            <a:fillRect/>
          </a:stretch>
        </p:blipFill>
        <p:spPr>
          <a:xfrm>
            <a:off x="4648200" y="1600200"/>
            <a:ext cx="4100513" cy="2514600"/>
          </a:xfrm>
          <a:prstGeom prst="rect">
            <a:avLst/>
          </a:prstGeom>
        </p:spPr>
      </p:pic>
      <p:sp>
        <p:nvSpPr>
          <p:cNvPr id="4" name="Title 3"/>
          <p:cNvSpPr>
            <a:spLocks noGrp="1"/>
          </p:cNvSpPr>
          <p:nvPr>
            <p:ph type="title"/>
          </p:nvPr>
        </p:nvSpPr>
        <p:spPr/>
        <p:txBody>
          <a:bodyPr/>
          <a:lstStyle/>
          <a:p>
            <a:r>
              <a:rPr lang="en-US" dirty="0" smtClean="0"/>
              <a:t>Spanish American war</a:t>
            </a:r>
            <a:endParaRPr lang="en-US" dirty="0"/>
          </a:p>
        </p:txBody>
      </p:sp>
    </p:spTree>
    <p:extLst>
      <p:ext uri="{BB962C8B-B14F-4D97-AF65-F5344CB8AC3E}">
        <p14:creationId xmlns:p14="http://schemas.microsoft.com/office/powerpoint/2010/main" val="3112062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World War I (1914–1918) Rivalries over power, territory, and wealth led to the “Great War.” In 1917, the U.S. joined the Allies (Britain, France, Russia, Italy, and Japan), who were at war with the Central Powers (Germany, Austria-Hungary, Bulgaria, and Turkey), after German submarines began sinking unarmed ships.</a:t>
            </a:r>
          </a:p>
        </p:txBody>
      </p:sp>
      <p:sp>
        <p:nvSpPr>
          <p:cNvPr id="4" name="Title 3"/>
          <p:cNvSpPr>
            <a:spLocks noGrp="1"/>
          </p:cNvSpPr>
          <p:nvPr>
            <p:ph type="title"/>
          </p:nvPr>
        </p:nvSpPr>
        <p:spPr/>
        <p:txBody>
          <a:bodyPr/>
          <a:lstStyle/>
          <a:p>
            <a:r>
              <a:rPr lang="en-US" dirty="0" smtClean="0"/>
              <a:t>WWI</a:t>
            </a:r>
            <a:endParaRPr lang="en-US" dirty="0"/>
          </a:p>
        </p:txBody>
      </p:sp>
      <p:pic>
        <p:nvPicPr>
          <p:cNvPr id="7" name="Content Placeholder 6"/>
          <p:cNvPicPr>
            <a:picLocks noGrp="1" noChangeAspect="1"/>
          </p:cNvPicPr>
          <p:nvPr>
            <p:ph sz="quarter" idx="14"/>
          </p:nvPr>
        </p:nvPicPr>
        <p:blipFill>
          <a:blip r:embed="rId2"/>
          <a:stretch>
            <a:fillRect/>
          </a:stretch>
        </p:blipFill>
        <p:spPr>
          <a:xfrm>
            <a:off x="4572000" y="1485900"/>
            <a:ext cx="4407580" cy="2476500"/>
          </a:xfrm>
          <a:prstGeom prst="rect">
            <a:avLst/>
          </a:prstGeom>
        </p:spPr>
      </p:pic>
    </p:spTree>
    <p:extLst>
      <p:ext uri="{BB962C8B-B14F-4D97-AF65-F5344CB8AC3E}">
        <p14:creationId xmlns:p14="http://schemas.microsoft.com/office/powerpoint/2010/main" val="3889912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World War II (1939–1945) The Axis powers—Germany, Italy, and Japan—attempted to dominate the world. The Allies (U.S., Britain, France, USSR, and others) fought to stop them. The United States entered the war in 1941, after Japan’s attack on Pearl Harbor. Germany surrendered in 1945, and Japan surrendered later that same year, after the U.S. dropped the atomic bomb on the cities of Hiroshima and Nagasaki.</a:t>
            </a:r>
          </a:p>
        </p:txBody>
      </p:sp>
      <p:pic>
        <p:nvPicPr>
          <p:cNvPr id="5" name="Content Placeholder 4"/>
          <p:cNvPicPr>
            <a:picLocks noGrp="1" noChangeAspect="1"/>
          </p:cNvPicPr>
          <p:nvPr>
            <p:ph sz="quarter" idx="14"/>
          </p:nvPr>
        </p:nvPicPr>
        <p:blipFill rotWithShape="1">
          <a:blip r:embed="rId2"/>
          <a:srcRect t="-2532" r="1260"/>
          <a:stretch/>
        </p:blipFill>
        <p:spPr>
          <a:xfrm>
            <a:off x="4343400" y="1600200"/>
            <a:ext cx="5492523" cy="3086100"/>
          </a:xfrm>
          <a:prstGeom prst="rect">
            <a:avLst/>
          </a:prstGeom>
        </p:spPr>
      </p:pic>
      <p:sp>
        <p:nvSpPr>
          <p:cNvPr id="4" name="Title 3"/>
          <p:cNvSpPr>
            <a:spLocks noGrp="1"/>
          </p:cNvSpPr>
          <p:nvPr>
            <p:ph type="title"/>
          </p:nvPr>
        </p:nvSpPr>
        <p:spPr/>
        <p:txBody>
          <a:bodyPr/>
          <a:lstStyle/>
          <a:p>
            <a:r>
              <a:rPr lang="en-US" dirty="0" smtClean="0"/>
              <a:t>WWII</a:t>
            </a:r>
            <a:endParaRPr lang="en-US" dirty="0"/>
          </a:p>
        </p:txBody>
      </p:sp>
    </p:spTree>
    <p:extLst>
      <p:ext uri="{BB962C8B-B14F-4D97-AF65-F5344CB8AC3E}">
        <p14:creationId xmlns:p14="http://schemas.microsoft.com/office/powerpoint/2010/main" val="411661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Korean War (1950–1953) Communist North Korea, supported by China, invaded non-communist South Korea. UN forces, principally made up of U.S. troops, fought successfully to protect South Korea. The Korean War was the first armed conflict in the global struggle between democracy and communism, called the cold war.</a:t>
            </a:r>
          </a:p>
        </p:txBody>
      </p:sp>
      <p:pic>
        <p:nvPicPr>
          <p:cNvPr id="5" name="Content Placeholder 4"/>
          <p:cNvPicPr>
            <a:picLocks noGrp="1" noChangeAspect="1"/>
          </p:cNvPicPr>
          <p:nvPr>
            <p:ph sz="quarter" idx="14"/>
          </p:nvPr>
        </p:nvPicPr>
        <p:blipFill>
          <a:blip r:embed="rId2"/>
          <a:stretch>
            <a:fillRect/>
          </a:stretch>
        </p:blipFill>
        <p:spPr>
          <a:xfrm>
            <a:off x="4685147" y="1436299"/>
            <a:ext cx="3832147" cy="3124200"/>
          </a:xfrm>
          <a:prstGeom prst="rect">
            <a:avLst/>
          </a:prstGeom>
        </p:spPr>
      </p:pic>
      <p:sp>
        <p:nvSpPr>
          <p:cNvPr id="4" name="Title 3"/>
          <p:cNvSpPr>
            <a:spLocks noGrp="1"/>
          </p:cNvSpPr>
          <p:nvPr>
            <p:ph type="title"/>
          </p:nvPr>
        </p:nvSpPr>
        <p:spPr/>
        <p:txBody>
          <a:bodyPr/>
          <a:lstStyle/>
          <a:p>
            <a:r>
              <a:rPr lang="en-US" dirty="0" smtClean="0"/>
              <a:t>Korean war</a:t>
            </a:r>
            <a:endParaRPr lang="en-US" dirty="0"/>
          </a:p>
        </p:txBody>
      </p:sp>
    </p:spTree>
    <p:extLst>
      <p:ext uri="{BB962C8B-B14F-4D97-AF65-F5344CB8AC3E}">
        <p14:creationId xmlns:p14="http://schemas.microsoft.com/office/powerpoint/2010/main" val="706605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Vietnam War (1961–1973) In 1955, communist North Vietnam invaded non-communist South Vietnam in an attempt to unify the country and impose communist rule. The United States joined the war on the side of South Vietnam in 1961, but withdrew combat troops in 1973. In 1975 North Vietnam succeeded in taking control of South Vietnam.</a:t>
            </a:r>
          </a:p>
        </p:txBody>
      </p:sp>
      <p:pic>
        <p:nvPicPr>
          <p:cNvPr id="5" name="Content Placeholder 4"/>
          <p:cNvPicPr>
            <a:picLocks noGrp="1" noChangeAspect="1"/>
          </p:cNvPicPr>
          <p:nvPr>
            <p:ph sz="quarter" idx="14"/>
          </p:nvPr>
        </p:nvPicPr>
        <p:blipFill>
          <a:blip r:embed="rId2"/>
          <a:stretch>
            <a:fillRect/>
          </a:stretch>
        </p:blipFill>
        <p:spPr>
          <a:xfrm>
            <a:off x="4633524" y="1445630"/>
            <a:ext cx="4343634" cy="2440570"/>
          </a:xfrm>
          <a:prstGeom prst="rect">
            <a:avLst/>
          </a:prstGeom>
        </p:spPr>
      </p:pic>
      <p:sp>
        <p:nvSpPr>
          <p:cNvPr id="4" name="Title 3"/>
          <p:cNvSpPr>
            <a:spLocks noGrp="1"/>
          </p:cNvSpPr>
          <p:nvPr>
            <p:ph type="title"/>
          </p:nvPr>
        </p:nvSpPr>
        <p:spPr/>
        <p:txBody>
          <a:bodyPr/>
          <a:lstStyle/>
          <a:p>
            <a:r>
              <a:rPr lang="en-US" dirty="0" smtClean="0"/>
              <a:t>Vietnam war</a:t>
            </a:r>
            <a:endParaRPr lang="en-US" dirty="0"/>
          </a:p>
        </p:txBody>
      </p:sp>
    </p:spTree>
    <p:extLst>
      <p:ext uri="{BB962C8B-B14F-4D97-AF65-F5344CB8AC3E}">
        <p14:creationId xmlns:p14="http://schemas.microsoft.com/office/powerpoint/2010/main" val="3645077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Gulf War (1991) Iraq invaded Kuwait, and a U.S.-led multinational force came to Kuwait's aid and expelled Iraqi dictator Saddam Hussein's forces.</a:t>
            </a:r>
          </a:p>
        </p:txBody>
      </p:sp>
      <p:pic>
        <p:nvPicPr>
          <p:cNvPr id="5" name="Content Placeholder 4"/>
          <p:cNvPicPr>
            <a:picLocks noGrp="1" noChangeAspect="1"/>
          </p:cNvPicPr>
          <p:nvPr>
            <p:ph sz="quarter" idx="14"/>
          </p:nvPr>
        </p:nvPicPr>
        <p:blipFill>
          <a:blip r:embed="rId2"/>
          <a:stretch>
            <a:fillRect/>
          </a:stretch>
        </p:blipFill>
        <p:spPr>
          <a:xfrm>
            <a:off x="4357052" y="1866090"/>
            <a:ext cx="3872548" cy="2682098"/>
          </a:xfrm>
          <a:prstGeom prst="rect">
            <a:avLst/>
          </a:prstGeom>
        </p:spPr>
      </p:pic>
      <p:sp>
        <p:nvSpPr>
          <p:cNvPr id="4" name="Title 3"/>
          <p:cNvSpPr>
            <a:spLocks noGrp="1"/>
          </p:cNvSpPr>
          <p:nvPr>
            <p:ph type="title"/>
          </p:nvPr>
        </p:nvSpPr>
        <p:spPr/>
        <p:txBody>
          <a:bodyPr/>
          <a:lstStyle/>
          <a:p>
            <a:r>
              <a:rPr lang="en-US" dirty="0" smtClean="0"/>
              <a:t>Gulf war</a:t>
            </a:r>
            <a:endParaRPr lang="en-US" dirty="0"/>
          </a:p>
        </p:txBody>
      </p:sp>
    </p:spTree>
    <p:extLst>
      <p:ext uri="{BB962C8B-B14F-4D97-AF65-F5344CB8AC3E}">
        <p14:creationId xmlns:p14="http://schemas.microsoft.com/office/powerpoint/2010/main" val="267634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Bosnia (1994–1995) During the Bosnian civil war, which began shortly after the country declared independence in 1992, the U.S. launched air strikes on Bosnia to prevent “ethnic cleansing,” primarily by Serbs against Bosnians. The U.S. became a part of NATO's peacekeeping force in the region.</a:t>
            </a:r>
          </a:p>
        </p:txBody>
      </p:sp>
      <p:pic>
        <p:nvPicPr>
          <p:cNvPr id="5" name="Content Placeholder 4"/>
          <p:cNvPicPr>
            <a:picLocks noGrp="1" noChangeAspect="1"/>
          </p:cNvPicPr>
          <p:nvPr>
            <p:ph sz="quarter" idx="14"/>
          </p:nvPr>
        </p:nvPicPr>
        <p:blipFill>
          <a:blip r:embed="rId2"/>
          <a:stretch>
            <a:fillRect/>
          </a:stretch>
        </p:blipFill>
        <p:spPr>
          <a:xfrm>
            <a:off x="4648200" y="1564433"/>
            <a:ext cx="4160018" cy="2743200"/>
          </a:xfrm>
          <a:prstGeom prst="rect">
            <a:avLst/>
          </a:prstGeom>
        </p:spPr>
      </p:pic>
      <p:sp>
        <p:nvSpPr>
          <p:cNvPr id="4" name="Title 3"/>
          <p:cNvSpPr>
            <a:spLocks noGrp="1"/>
          </p:cNvSpPr>
          <p:nvPr>
            <p:ph type="title"/>
          </p:nvPr>
        </p:nvSpPr>
        <p:spPr/>
        <p:txBody>
          <a:bodyPr/>
          <a:lstStyle/>
          <a:p>
            <a:r>
              <a:rPr lang="en-US" dirty="0" smtClean="0"/>
              <a:t>Bosnia</a:t>
            </a:r>
            <a:endParaRPr lang="en-US" dirty="0"/>
          </a:p>
        </p:txBody>
      </p:sp>
    </p:spTree>
    <p:extLst>
      <p:ext uri="{BB962C8B-B14F-4D97-AF65-F5344CB8AC3E}">
        <p14:creationId xmlns:p14="http://schemas.microsoft.com/office/powerpoint/2010/main" val="21933873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buNone/>
            </a:pPr>
            <a:r>
              <a:rPr lang="en-US" dirty="0" smtClean="0"/>
              <a:t>	Targets</a:t>
            </a:r>
            <a:endParaRPr lang="en-US" dirty="0"/>
          </a:p>
          <a:p>
            <a:r>
              <a:rPr lang="en-US" dirty="0" smtClean="0"/>
              <a:t>•I </a:t>
            </a:r>
            <a:r>
              <a:rPr lang="en-US" dirty="0"/>
              <a:t>will use primary and secondary resources to describe a significant war/conflict in U. S. History </a:t>
            </a:r>
          </a:p>
          <a:p>
            <a:r>
              <a:rPr lang="en-US" dirty="0" smtClean="0"/>
              <a:t>•I will </a:t>
            </a:r>
            <a:r>
              <a:rPr lang="en-US" dirty="0"/>
              <a:t>integrate information from several texts on the same topic in order develop a visual and oral presentation to present their opinion to the Essential Question.</a:t>
            </a:r>
          </a:p>
          <a:p>
            <a:r>
              <a:rPr lang="en-US" dirty="0" smtClean="0"/>
              <a:t>•I will </a:t>
            </a:r>
            <a:r>
              <a:rPr lang="en-US" dirty="0"/>
              <a:t>engage effectively in a range of collaborative discussions to share their opinions. </a:t>
            </a:r>
          </a:p>
          <a:p>
            <a:endParaRPr lang="en-US" dirty="0"/>
          </a:p>
        </p:txBody>
      </p:sp>
      <p:sp>
        <p:nvSpPr>
          <p:cNvPr id="3" name="Content Placeholder 2"/>
          <p:cNvSpPr>
            <a:spLocks noGrp="1"/>
          </p:cNvSpPr>
          <p:nvPr>
            <p:ph sz="quarter" idx="14"/>
          </p:nvPr>
        </p:nvSpPr>
        <p:spPr/>
        <p:txBody>
          <a:bodyPr/>
          <a:lstStyle/>
          <a:p>
            <a:r>
              <a:rPr lang="en-US" sz="2400" dirty="0" smtClean="0">
                <a:hlinkClick r:id="rId2"/>
              </a:rPr>
              <a:t>War:  What is </a:t>
            </a:r>
            <a:r>
              <a:rPr lang="en-US" sz="2400" dirty="0" err="1" smtClean="0">
                <a:hlinkClick r:id="rId2"/>
              </a:rPr>
              <a:t>is</a:t>
            </a:r>
            <a:r>
              <a:rPr lang="en-US" sz="2400" dirty="0" smtClean="0">
                <a:hlinkClick r:id="rId2"/>
              </a:rPr>
              <a:t> Good For?</a:t>
            </a:r>
            <a:endParaRPr lang="en-US" sz="2400" dirty="0" smtClean="0"/>
          </a:p>
          <a:p>
            <a:r>
              <a:rPr lang="en-US" sz="2400" dirty="0" smtClean="0">
                <a:hlinkClick r:id="rId3" tooltip="God Blessthe USA"/>
              </a:rPr>
              <a:t>God Bless the USA</a:t>
            </a:r>
            <a:endParaRPr lang="en-US" sz="2400" dirty="0" smtClean="0"/>
          </a:p>
          <a:p>
            <a:pPr marL="0" indent="0">
              <a:buNone/>
            </a:pPr>
            <a:endParaRPr lang="en-US" dirty="0" smtClean="0"/>
          </a:p>
          <a:p>
            <a:endParaRPr lang="en-US" dirty="0" smtClean="0"/>
          </a:p>
          <a:p>
            <a:endParaRPr lang="en-US" dirty="0"/>
          </a:p>
        </p:txBody>
      </p:sp>
      <p:sp>
        <p:nvSpPr>
          <p:cNvPr id="4" name="Title 3"/>
          <p:cNvSpPr>
            <a:spLocks noGrp="1"/>
          </p:cNvSpPr>
          <p:nvPr>
            <p:ph type="title"/>
          </p:nvPr>
        </p:nvSpPr>
        <p:spPr/>
        <p:txBody>
          <a:bodyPr/>
          <a:lstStyle/>
          <a:p>
            <a:pPr algn="ct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War?  Good or Bad?  </a:t>
            </a:r>
            <a:r>
              <a:rPr lang="en-US" sz="1800" dirty="0" smtClean="0"/>
              <a:t/>
            </a:r>
            <a:br>
              <a:rPr lang="en-US" sz="1800" dirty="0" smtClean="0"/>
            </a:br>
            <a:r>
              <a:rPr lang="en-US" sz="1800" dirty="0" smtClean="0"/>
              <a:t>Has the United States benefited by participating in war?</a:t>
            </a:r>
            <a:r>
              <a:rPr lang="en-US" dirty="0" smtClean="0"/>
              <a:t/>
            </a:r>
            <a:br>
              <a:rPr lang="en-US" dirty="0" smtClean="0"/>
            </a:br>
            <a:r>
              <a:rPr lang="en-US" dirty="0" smtClean="0"/>
              <a:t>Week One</a:t>
            </a:r>
            <a:endParaRPr lang="en-US" dirty="0"/>
          </a:p>
        </p:txBody>
      </p:sp>
      <p:pic>
        <p:nvPicPr>
          <p:cNvPr id="1026" name="Picture 2" descr="C:\Users\Laureen Laumeyer\AppData\Local\Microsoft\Windows\INetCache\IE\3MKGJCK3\bullseye[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6002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667000"/>
            <a:ext cx="44577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362450" y="5469522"/>
            <a:ext cx="4781550" cy="184666"/>
          </a:xfrm>
          <a:prstGeom prst="rect">
            <a:avLst/>
          </a:prstGeom>
        </p:spPr>
        <p:txBody>
          <a:bodyPr wrap="square">
            <a:spAutoFit/>
          </a:bodyPr>
          <a:lstStyle/>
          <a:p>
            <a:r>
              <a:rPr lang="en-US" sz="600" dirty="0" smtClean="0"/>
              <a:t>https://www.dreamstime.com/stock-photo-digital-composite-american-bald-eagle-flag-underlaid-handwriting-us-constitution-image52319230</a:t>
            </a:r>
            <a:endParaRPr lang="en-US" sz="600" dirty="0"/>
          </a:p>
        </p:txBody>
      </p:sp>
    </p:spTree>
    <p:extLst>
      <p:ext uri="{BB962C8B-B14F-4D97-AF65-F5344CB8AC3E}">
        <p14:creationId xmlns:p14="http://schemas.microsoft.com/office/powerpoint/2010/main" val="1178640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Global War on Terror (2001– ) In the immediate aftermath of the Sept. 11, 2001, terrorist attacks, President George Bush launched the Global War on Terrorism—which has become the longest period of continuous war in U.S. history. The United Kingdom, several NATO countries, and other nations have participated to eliminate al-</a:t>
            </a:r>
            <a:r>
              <a:rPr lang="en-US" dirty="0" err="1"/>
              <a:t>Qada</a:t>
            </a:r>
            <a:r>
              <a:rPr lang="en-US" dirty="0"/>
              <a:t> and other militants groups.</a:t>
            </a:r>
          </a:p>
        </p:txBody>
      </p:sp>
      <p:pic>
        <p:nvPicPr>
          <p:cNvPr id="5" name="Content Placeholder 4"/>
          <p:cNvPicPr>
            <a:picLocks noGrp="1" noChangeAspect="1"/>
          </p:cNvPicPr>
          <p:nvPr>
            <p:ph sz="quarter" idx="14"/>
          </p:nvPr>
        </p:nvPicPr>
        <p:blipFill>
          <a:blip r:embed="rId2"/>
          <a:stretch>
            <a:fillRect/>
          </a:stretch>
        </p:blipFill>
        <p:spPr>
          <a:xfrm>
            <a:off x="5029200" y="1524294"/>
            <a:ext cx="3865382" cy="2895306"/>
          </a:xfrm>
          <a:prstGeom prst="rect">
            <a:avLst/>
          </a:prstGeom>
        </p:spPr>
      </p:pic>
      <p:sp>
        <p:nvSpPr>
          <p:cNvPr id="4" name="Title 3"/>
          <p:cNvSpPr>
            <a:spLocks noGrp="1"/>
          </p:cNvSpPr>
          <p:nvPr>
            <p:ph type="title"/>
          </p:nvPr>
        </p:nvSpPr>
        <p:spPr/>
        <p:txBody>
          <a:bodyPr/>
          <a:lstStyle/>
          <a:p>
            <a:r>
              <a:rPr lang="en-US" dirty="0" smtClean="0"/>
              <a:t>War on Terror</a:t>
            </a:r>
            <a:endParaRPr lang="en-US" dirty="0"/>
          </a:p>
        </p:txBody>
      </p:sp>
    </p:spTree>
    <p:extLst>
      <p:ext uri="{BB962C8B-B14F-4D97-AF65-F5344CB8AC3E}">
        <p14:creationId xmlns:p14="http://schemas.microsoft.com/office/powerpoint/2010/main" val="1319323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Afghanistan (2001–2014) The Taliban government harbored Osama bin Laden and the al-Qaeda terrorist group, responsible for the Sept. 11, 2001, attacks on the United States. After Afghanistan refused to turn over Bin Laden, the U.S. and UN coalition forces invaded. The Taliban government was ousted and many terrorist camps in Afghanistan were destroyed. U.S. and NATO troops remain in Afghanistan to support its fragile new government.</a:t>
            </a:r>
          </a:p>
        </p:txBody>
      </p:sp>
      <p:pic>
        <p:nvPicPr>
          <p:cNvPr id="5" name="Content Placeholder 4"/>
          <p:cNvPicPr>
            <a:picLocks noGrp="1" noChangeAspect="1"/>
          </p:cNvPicPr>
          <p:nvPr>
            <p:ph sz="quarter" idx="14"/>
          </p:nvPr>
        </p:nvPicPr>
        <p:blipFill>
          <a:blip r:embed="rId2"/>
          <a:stretch>
            <a:fillRect/>
          </a:stretch>
        </p:blipFill>
        <p:spPr>
          <a:xfrm>
            <a:off x="4625026" y="1600200"/>
            <a:ext cx="3995590" cy="2981325"/>
          </a:xfrm>
          <a:prstGeom prst="rect">
            <a:avLst/>
          </a:prstGeom>
        </p:spPr>
      </p:pic>
      <p:sp>
        <p:nvSpPr>
          <p:cNvPr id="4" name="Title 3"/>
          <p:cNvSpPr>
            <a:spLocks noGrp="1"/>
          </p:cNvSpPr>
          <p:nvPr>
            <p:ph type="title"/>
          </p:nvPr>
        </p:nvSpPr>
        <p:spPr/>
        <p:txBody>
          <a:bodyPr/>
          <a:lstStyle/>
          <a:p>
            <a:r>
              <a:rPr lang="en-US" dirty="0" smtClean="0"/>
              <a:t>Afghanistan</a:t>
            </a:r>
            <a:endParaRPr lang="en-US" dirty="0"/>
          </a:p>
        </p:txBody>
      </p:sp>
    </p:spTree>
    <p:extLst>
      <p:ext uri="{BB962C8B-B14F-4D97-AF65-F5344CB8AC3E}">
        <p14:creationId xmlns:p14="http://schemas.microsoft.com/office/powerpoint/2010/main" val="37093126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Iraq War (2003–2010) The U.S. and Great Britain invaded and toppled the government of dictator Saddam Hussein. Troops remain in Iraq to combat the insurgency that formed after Hussein's defeat.</a:t>
            </a:r>
          </a:p>
        </p:txBody>
      </p:sp>
      <p:pic>
        <p:nvPicPr>
          <p:cNvPr id="5" name="Content Placeholder 4"/>
          <p:cNvPicPr>
            <a:picLocks noGrp="1" noChangeAspect="1"/>
          </p:cNvPicPr>
          <p:nvPr>
            <p:ph sz="quarter" idx="14"/>
          </p:nvPr>
        </p:nvPicPr>
        <p:blipFill>
          <a:blip r:embed="rId2"/>
          <a:stretch>
            <a:fillRect/>
          </a:stretch>
        </p:blipFill>
        <p:spPr>
          <a:xfrm>
            <a:off x="4262828" y="2057400"/>
            <a:ext cx="4271572" cy="2842537"/>
          </a:xfrm>
          <a:prstGeom prst="rect">
            <a:avLst/>
          </a:prstGeom>
        </p:spPr>
      </p:pic>
      <p:sp>
        <p:nvSpPr>
          <p:cNvPr id="4" name="Title 3"/>
          <p:cNvSpPr>
            <a:spLocks noGrp="1"/>
          </p:cNvSpPr>
          <p:nvPr>
            <p:ph type="title"/>
          </p:nvPr>
        </p:nvSpPr>
        <p:spPr/>
        <p:txBody>
          <a:bodyPr/>
          <a:lstStyle/>
          <a:p>
            <a:r>
              <a:rPr lang="en-US" dirty="0" smtClean="0"/>
              <a:t>Iraq war</a:t>
            </a:r>
            <a:endParaRPr lang="en-US" dirty="0"/>
          </a:p>
        </p:txBody>
      </p:sp>
    </p:spTree>
    <p:extLst>
      <p:ext uri="{BB962C8B-B14F-4D97-AF65-F5344CB8AC3E}">
        <p14:creationId xmlns:p14="http://schemas.microsoft.com/office/powerpoint/2010/main" val="34741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War Against the Islamic State (ISIS) (2014—) The Islamic State of Iraq and Syria (ISIS), also called Islamic State of Iraq and the Levant (ISIL), has terrorized large swaths of Iraq and Syria in its drive to establish an Islamic state in the Middle East ruled by strict </a:t>
            </a:r>
            <a:r>
              <a:rPr lang="en-US" dirty="0" err="1"/>
              <a:t>shariah</a:t>
            </a:r>
            <a:r>
              <a:rPr lang="en-US" dirty="0"/>
              <a:t> law. The militant group is made up of fundamentalist Sunni Muslims and foreign jihadists. In September 2014, President Barack Obama authorized airstrikes against ISIS in Syria. He was clear that he does not plan to deploy ground troops in the fight against ISIS</a:t>
            </a:r>
          </a:p>
        </p:txBody>
      </p:sp>
      <p:pic>
        <p:nvPicPr>
          <p:cNvPr id="5" name="Content Placeholder 4"/>
          <p:cNvPicPr>
            <a:picLocks noGrp="1" noChangeAspect="1"/>
          </p:cNvPicPr>
          <p:nvPr>
            <p:ph sz="quarter" idx="14"/>
          </p:nvPr>
        </p:nvPicPr>
        <p:blipFill>
          <a:blip r:embed="rId2"/>
          <a:stretch>
            <a:fillRect/>
          </a:stretch>
        </p:blipFill>
        <p:spPr>
          <a:xfrm>
            <a:off x="4800600" y="1981200"/>
            <a:ext cx="4109156" cy="2133600"/>
          </a:xfrm>
          <a:prstGeom prst="rect">
            <a:avLst/>
          </a:prstGeom>
        </p:spPr>
      </p:pic>
      <p:sp>
        <p:nvSpPr>
          <p:cNvPr id="4" name="Title 3"/>
          <p:cNvSpPr>
            <a:spLocks noGrp="1"/>
          </p:cNvSpPr>
          <p:nvPr>
            <p:ph type="title"/>
          </p:nvPr>
        </p:nvSpPr>
        <p:spPr/>
        <p:txBody>
          <a:bodyPr/>
          <a:lstStyle/>
          <a:p>
            <a:r>
              <a:rPr lang="en-US" dirty="0" smtClean="0"/>
              <a:t>ISIS War</a:t>
            </a:r>
            <a:endParaRPr lang="en-US" dirty="0"/>
          </a:p>
        </p:txBody>
      </p:sp>
    </p:spTree>
    <p:extLst>
      <p:ext uri="{BB962C8B-B14F-4D97-AF65-F5344CB8AC3E}">
        <p14:creationId xmlns:p14="http://schemas.microsoft.com/office/powerpoint/2010/main" val="895766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9600" y="2514600"/>
            <a:ext cx="813383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1618"/>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5800" y="1447800"/>
            <a:ext cx="7772400" cy="954107"/>
          </a:xfrm>
          <a:prstGeom prst="rect">
            <a:avLst/>
          </a:prstGeom>
        </p:spPr>
        <p:txBody>
          <a:bodyPr wrap="square">
            <a:spAutoFit/>
          </a:bodyPr>
          <a:lstStyle/>
          <a:p>
            <a:pPr algn="ctr"/>
            <a:r>
              <a:rPr lang="en-US" sz="2800" dirty="0" smtClean="0"/>
              <a:t>War?  Good or Bad?  </a:t>
            </a:r>
          </a:p>
          <a:p>
            <a:pPr algn="ctr"/>
            <a:r>
              <a:rPr lang="en-US" sz="2800" dirty="0" smtClean="0"/>
              <a:t>Has the United States benefited by participating in war?</a:t>
            </a:r>
            <a:endParaRPr lang="en-US" sz="2800" dirty="0"/>
          </a:p>
        </p:txBody>
      </p:sp>
      <p:sp>
        <p:nvSpPr>
          <p:cNvPr id="6" name="TextBox 5"/>
          <p:cNvSpPr txBox="1"/>
          <p:nvPr/>
        </p:nvSpPr>
        <p:spPr>
          <a:xfrm>
            <a:off x="1600200" y="6019800"/>
            <a:ext cx="5105400" cy="923330"/>
          </a:xfrm>
          <a:prstGeom prst="rect">
            <a:avLst/>
          </a:prstGeom>
          <a:noFill/>
        </p:spPr>
        <p:txBody>
          <a:bodyPr wrap="square" rtlCol="0">
            <a:spAutoFit/>
          </a:bodyPr>
          <a:lstStyle/>
          <a:p>
            <a:pPr algn="ctr"/>
            <a:r>
              <a:rPr lang="en-US" sz="5400" dirty="0" smtClean="0"/>
              <a:t>Exit Ticket</a:t>
            </a:r>
            <a:endParaRPr lang="en-US" sz="5400" dirty="0"/>
          </a:p>
        </p:txBody>
      </p:sp>
    </p:spTree>
    <p:extLst>
      <p:ext uri="{BB962C8B-B14F-4D97-AF65-F5344CB8AC3E}">
        <p14:creationId xmlns:p14="http://schemas.microsoft.com/office/powerpoint/2010/main" val="1860541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800" dirty="0" smtClean="0"/>
              <a:t>What words or phrases do you think of when you hear the word </a:t>
            </a:r>
            <a:r>
              <a:rPr lang="en-US" sz="4000" dirty="0" smtClean="0">
                <a:solidFill>
                  <a:srgbClr val="FF0000"/>
                </a:solidFill>
              </a:rPr>
              <a:t>WAR?</a:t>
            </a:r>
          </a:p>
          <a:p>
            <a:r>
              <a:rPr lang="en-US" sz="2800" dirty="0" smtClean="0"/>
              <a:t>War, War-like, Neither – categorize the words/phrases under </a:t>
            </a:r>
            <a:r>
              <a:rPr lang="en-US" sz="2800" smtClean="0"/>
              <a:t>the three headings</a:t>
            </a:r>
            <a:endParaRPr lang="en-US" sz="2800" dirty="0" smtClean="0"/>
          </a:p>
          <a:p>
            <a:r>
              <a:rPr lang="en-US" sz="2800" dirty="0" smtClean="0"/>
              <a:t>Definition of WAR . . .</a:t>
            </a:r>
            <a:endParaRPr lang="en-US" sz="2800"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76800" y="1524000"/>
            <a:ext cx="3627121" cy="3048000"/>
          </a:xfrm>
        </p:spPr>
      </p:pic>
      <p:sp>
        <p:nvSpPr>
          <p:cNvPr id="4" name="Title 3"/>
          <p:cNvSpPr>
            <a:spLocks noGrp="1"/>
          </p:cNvSpPr>
          <p:nvPr>
            <p:ph type="title"/>
          </p:nvPr>
        </p:nvSpPr>
        <p:spPr/>
        <p:txBody>
          <a:bodyPr/>
          <a:lstStyle/>
          <a:p>
            <a:r>
              <a:rPr lang="en-US" sz="5400" dirty="0"/>
              <a:t>What is war? </a:t>
            </a:r>
            <a:r>
              <a:rPr lang="en-US" sz="5400" dirty="0" smtClean="0"/>
              <a:t/>
            </a:r>
            <a:br>
              <a:rPr lang="en-US" sz="5400" dirty="0" smtClean="0"/>
            </a:br>
            <a:r>
              <a:rPr lang="en-US" sz="1600" dirty="0" smtClean="0"/>
              <a:t>War</a:t>
            </a:r>
            <a:r>
              <a:rPr lang="en-US" sz="1600" dirty="0"/>
              <a:t>?  Good or Bad?  </a:t>
            </a:r>
            <a:br>
              <a:rPr lang="en-US" sz="1600" dirty="0"/>
            </a:br>
            <a:r>
              <a:rPr lang="en-US" sz="1600" dirty="0"/>
              <a:t>Has the United States benefited by participating in </a:t>
            </a:r>
            <a:r>
              <a:rPr lang="en-US" sz="1600" dirty="0" smtClean="0"/>
              <a:t>war?</a:t>
            </a:r>
            <a:endParaRPr lang="en-US" sz="1600" dirty="0"/>
          </a:p>
        </p:txBody>
      </p:sp>
    </p:spTree>
    <p:extLst>
      <p:ext uri="{BB962C8B-B14F-4D97-AF65-F5344CB8AC3E}">
        <p14:creationId xmlns:p14="http://schemas.microsoft.com/office/powerpoint/2010/main" val="3478200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stretch>
            <a:fillRect/>
          </a:stretch>
        </p:blipFill>
        <p:spPr>
          <a:xfrm>
            <a:off x="5562600" y="1295400"/>
            <a:ext cx="3429000" cy="3429000"/>
          </a:xfrm>
          <a:prstGeom prst="rect">
            <a:avLst/>
          </a:prstGeom>
        </p:spPr>
      </p:pic>
      <p:sp>
        <p:nvSpPr>
          <p:cNvPr id="4" name="Text Placeholder 3"/>
          <p:cNvSpPr>
            <a:spLocks noGrp="1"/>
          </p:cNvSpPr>
          <p:nvPr>
            <p:ph type="body" sz="half" idx="2"/>
          </p:nvPr>
        </p:nvSpPr>
        <p:spPr>
          <a:xfrm>
            <a:off x="533400" y="2667000"/>
            <a:ext cx="5715000" cy="3167109"/>
          </a:xfrm>
          <a:effectLst>
            <a:glow rad="1016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2800" dirty="0" smtClean="0"/>
              <a:t>NOUN</a:t>
            </a:r>
          </a:p>
          <a:p>
            <a:r>
              <a:rPr lang="en-US" sz="2800" dirty="0" smtClean="0"/>
              <a:t>a state of armed conflict between different nations or states or different groups within a nation or state:</a:t>
            </a:r>
          </a:p>
          <a:p>
            <a:endParaRPr lang="en-US" dirty="0"/>
          </a:p>
        </p:txBody>
      </p:sp>
      <p:sp>
        <p:nvSpPr>
          <p:cNvPr id="3" name="Title 2"/>
          <p:cNvSpPr>
            <a:spLocks noGrp="1"/>
          </p:cNvSpPr>
          <p:nvPr>
            <p:ph type="title"/>
          </p:nvPr>
        </p:nvSpPr>
        <p:spPr/>
        <p:txBody>
          <a:bodyPr/>
          <a:lstStyle/>
          <a:p>
            <a:r>
              <a:rPr lang="en-US" sz="6000" smtClean="0"/>
              <a:t>War is:  </a:t>
            </a:r>
            <a:endParaRPr lang="en-US" sz="6000" dirty="0"/>
          </a:p>
        </p:txBody>
      </p:sp>
      <p:sp>
        <p:nvSpPr>
          <p:cNvPr id="8" name="TextBox 7"/>
          <p:cNvSpPr txBox="1"/>
          <p:nvPr/>
        </p:nvSpPr>
        <p:spPr>
          <a:xfrm>
            <a:off x="533400" y="381000"/>
            <a:ext cx="7620000" cy="830997"/>
          </a:xfrm>
          <a:prstGeom prst="rect">
            <a:avLst/>
          </a:prstGeom>
          <a:noFill/>
        </p:spPr>
        <p:txBody>
          <a:bodyPr wrap="square" rtlCol="0">
            <a:spAutoFit/>
          </a:bodyPr>
          <a:lstStyle/>
          <a:p>
            <a:r>
              <a:rPr lang="en-US" sz="2400" dirty="0" smtClean="0"/>
              <a:t>War?  Good or Bad?  </a:t>
            </a:r>
            <a:br>
              <a:rPr lang="en-US" sz="2400" dirty="0" smtClean="0"/>
            </a:br>
            <a:r>
              <a:rPr lang="en-US" sz="2400" dirty="0" smtClean="0"/>
              <a:t>Has the United States benefited by participating in war?</a:t>
            </a:r>
            <a:endParaRPr lang="en-US" sz="2400" dirty="0"/>
          </a:p>
        </p:txBody>
      </p:sp>
    </p:spTree>
    <p:extLst>
      <p:ext uri="{BB962C8B-B14F-4D97-AF65-F5344CB8AC3E}">
        <p14:creationId xmlns:p14="http://schemas.microsoft.com/office/powerpoint/2010/main" val="5156844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assessment – How much do you know about United States wars?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976968164"/>
              </p:ext>
            </p:extLst>
          </p:nvPr>
        </p:nvGraphicFramePr>
        <p:xfrm>
          <a:off x="609600" y="1600200"/>
          <a:ext cx="7772399" cy="4952998"/>
        </p:xfrm>
        <a:graphic>
          <a:graphicData uri="http://schemas.openxmlformats.org/drawingml/2006/table">
            <a:tbl>
              <a:tblPr firstRow="1" firstCol="1" bandRow="1">
                <a:tableStyleId>{5C22544A-7EE6-4342-B048-85BDC9FD1C3A}</a:tableStyleId>
              </a:tblPr>
              <a:tblGrid>
                <a:gridCol w="1554362"/>
                <a:gridCol w="1554362"/>
                <a:gridCol w="1554362"/>
                <a:gridCol w="1554362"/>
                <a:gridCol w="1554951"/>
              </a:tblGrid>
              <a:tr h="165069">
                <a:tc>
                  <a:txBody>
                    <a:bodyPr/>
                    <a:lstStyle/>
                    <a:p>
                      <a:pPr indent="457200" algn="ctr">
                        <a:spcAft>
                          <a:spcPts val="0"/>
                        </a:spcAft>
                      </a:pPr>
                      <a:r>
                        <a:rPr lang="en-US" sz="900" dirty="0">
                          <a:effectLst/>
                        </a:rPr>
                        <a:t>War/Conflict</a:t>
                      </a:r>
                      <a:endParaRPr lang="en-US" sz="800" dirty="0">
                        <a:effectLst/>
                        <a:latin typeface="Calibri"/>
                        <a:cs typeface="Times New Roman"/>
                      </a:endParaRPr>
                    </a:p>
                  </a:txBody>
                  <a:tcPr marL="50870" marR="50870" marT="0" marB="0"/>
                </a:tc>
                <a:tc>
                  <a:txBody>
                    <a:bodyPr/>
                    <a:lstStyle/>
                    <a:p>
                      <a:pPr algn="ctr">
                        <a:spcAft>
                          <a:spcPts val="0"/>
                        </a:spcAft>
                      </a:pPr>
                      <a:r>
                        <a:rPr lang="en-US" sz="900">
                          <a:effectLst/>
                        </a:rPr>
                        <a:t>Causes</a:t>
                      </a:r>
                      <a:endParaRPr lang="en-US" sz="800">
                        <a:effectLst/>
                        <a:latin typeface="Calibri"/>
                        <a:cs typeface="Times New Roman"/>
                      </a:endParaRPr>
                    </a:p>
                  </a:txBody>
                  <a:tcPr marL="50870" marR="50870" marT="0" marB="0"/>
                </a:tc>
                <a:tc>
                  <a:txBody>
                    <a:bodyPr/>
                    <a:lstStyle/>
                    <a:p>
                      <a:pPr algn="ctr">
                        <a:spcAft>
                          <a:spcPts val="0"/>
                        </a:spcAft>
                      </a:pPr>
                      <a:r>
                        <a:rPr lang="en-US" sz="900">
                          <a:effectLst/>
                        </a:rPr>
                        <a:t>People Involved</a:t>
                      </a:r>
                      <a:endParaRPr lang="en-US" sz="800">
                        <a:effectLst/>
                        <a:latin typeface="Calibri"/>
                        <a:cs typeface="Times New Roman"/>
                      </a:endParaRPr>
                    </a:p>
                  </a:txBody>
                  <a:tcPr marL="50870" marR="50870" marT="0" marB="0"/>
                </a:tc>
                <a:tc>
                  <a:txBody>
                    <a:bodyPr/>
                    <a:lstStyle/>
                    <a:p>
                      <a:pPr algn="ctr">
                        <a:spcAft>
                          <a:spcPts val="0"/>
                        </a:spcAft>
                      </a:pPr>
                      <a:r>
                        <a:rPr lang="en-US" sz="900">
                          <a:effectLst/>
                        </a:rPr>
                        <a:t>Dates</a:t>
                      </a:r>
                      <a:endParaRPr lang="en-US" sz="800">
                        <a:effectLst/>
                        <a:latin typeface="Calibri"/>
                        <a:cs typeface="Times New Roman"/>
                      </a:endParaRPr>
                    </a:p>
                  </a:txBody>
                  <a:tcPr marL="50870" marR="50870" marT="0" marB="0"/>
                </a:tc>
                <a:tc>
                  <a:txBody>
                    <a:bodyPr/>
                    <a:lstStyle/>
                    <a:p>
                      <a:pPr algn="ctr">
                        <a:spcAft>
                          <a:spcPts val="0"/>
                        </a:spcAft>
                      </a:pPr>
                      <a:r>
                        <a:rPr lang="en-US" sz="900">
                          <a:effectLst/>
                        </a:rPr>
                        <a:t>Trivia</a:t>
                      </a:r>
                      <a:endParaRPr lang="en-US" sz="800">
                        <a:effectLst/>
                        <a:latin typeface="Calibri"/>
                        <a:cs typeface="Times New Roman"/>
                      </a:endParaRPr>
                    </a:p>
                  </a:txBody>
                  <a:tcPr marL="50870" marR="50870" marT="0" marB="0"/>
                </a:tc>
              </a:tr>
              <a:tr h="598491">
                <a:tc>
                  <a:txBody>
                    <a:bodyPr/>
                    <a:lstStyle/>
                    <a:p>
                      <a:pPr>
                        <a:spcAft>
                          <a:spcPts val="0"/>
                        </a:spcAft>
                      </a:pPr>
                      <a:r>
                        <a:rPr lang="en-US" sz="800">
                          <a:effectLst/>
                        </a:rPr>
                        <a:t>American Revolution</a:t>
                      </a:r>
                      <a:endParaRPr lang="en-US" sz="800">
                        <a:effectLst/>
                        <a:latin typeface="Calibri"/>
                        <a:cs typeface="Times New Roman"/>
                      </a:endParaRPr>
                    </a:p>
                  </a:txBody>
                  <a:tcPr marL="50870" marR="50870" marT="0" marB="0"/>
                </a:tc>
                <a:tc>
                  <a:txBody>
                    <a:bodyPr/>
                    <a:lstStyle/>
                    <a:p>
                      <a:pPr>
                        <a:spcAft>
                          <a:spcPts val="0"/>
                        </a:spcAft>
                      </a:pPr>
                      <a:r>
                        <a:rPr lang="en-US" sz="800">
                          <a:effectLst/>
                        </a:rPr>
                        <a:t>Taxation without representation</a:t>
                      </a:r>
                      <a:endParaRPr lang="en-US" sz="800">
                        <a:effectLst/>
                        <a:latin typeface="Calibri"/>
                        <a:cs typeface="Times New Roman"/>
                      </a:endParaRPr>
                    </a:p>
                  </a:txBody>
                  <a:tcPr marL="50870" marR="50870" marT="0" marB="0"/>
                </a:tc>
                <a:tc>
                  <a:txBody>
                    <a:bodyPr/>
                    <a:lstStyle/>
                    <a:p>
                      <a:pPr>
                        <a:spcAft>
                          <a:spcPts val="0"/>
                        </a:spcAft>
                      </a:pPr>
                      <a:r>
                        <a:rPr lang="en-US" sz="800" dirty="0">
                          <a:effectLst/>
                        </a:rPr>
                        <a:t>George Washington</a:t>
                      </a:r>
                    </a:p>
                    <a:p>
                      <a:pPr>
                        <a:spcAft>
                          <a:spcPts val="0"/>
                        </a:spcAft>
                      </a:pPr>
                      <a:r>
                        <a:rPr lang="en-US" sz="800" dirty="0">
                          <a:effectLst/>
                        </a:rPr>
                        <a:t>Thomas Jefferson</a:t>
                      </a:r>
                      <a:endParaRPr lang="en-US" sz="800" dirty="0">
                        <a:effectLst/>
                        <a:latin typeface="Calibri"/>
                        <a:cs typeface="Times New Roman"/>
                      </a:endParaRPr>
                    </a:p>
                  </a:txBody>
                  <a:tcPr marL="50870" marR="50870" marT="0" marB="0"/>
                </a:tc>
                <a:tc>
                  <a:txBody>
                    <a:bodyPr/>
                    <a:lstStyle/>
                    <a:p>
                      <a:pPr>
                        <a:spcAft>
                          <a:spcPts val="0"/>
                        </a:spcAft>
                      </a:pPr>
                      <a:r>
                        <a:rPr lang="en-US" sz="800">
                          <a:effectLst/>
                        </a:rPr>
                        <a:t>1776 - 1781</a:t>
                      </a:r>
                      <a:endParaRPr lang="en-US" sz="800">
                        <a:effectLst/>
                        <a:latin typeface="Calibri"/>
                        <a:cs typeface="Times New Roman"/>
                      </a:endParaRPr>
                    </a:p>
                  </a:txBody>
                  <a:tcPr marL="50870" marR="50870" marT="0" marB="0"/>
                </a:tc>
                <a:tc>
                  <a:txBody>
                    <a:bodyPr/>
                    <a:lstStyle/>
                    <a:p>
                      <a:pPr>
                        <a:spcAft>
                          <a:spcPts val="0"/>
                        </a:spcAft>
                      </a:pPr>
                      <a:r>
                        <a:rPr lang="en-US" sz="800">
                          <a:effectLst/>
                        </a:rPr>
                        <a:t>Declaration of Independence</a:t>
                      </a:r>
                    </a:p>
                    <a:p>
                      <a:pPr>
                        <a:spcAft>
                          <a:spcPts val="0"/>
                        </a:spcAft>
                      </a:pPr>
                      <a:r>
                        <a:rPr lang="en-US" sz="800">
                          <a:effectLst/>
                        </a:rPr>
                        <a:t>Battle of Bunker Hill</a:t>
                      </a:r>
                    </a:p>
                    <a:p>
                      <a:pPr>
                        <a:spcAft>
                          <a:spcPts val="0"/>
                        </a:spcAft>
                      </a:pPr>
                      <a:r>
                        <a:rPr lang="en-US" sz="800">
                          <a:effectLst/>
                        </a:rPr>
                        <a:t> </a:t>
                      </a:r>
                      <a:endParaRPr lang="en-US" sz="800">
                        <a:effectLst/>
                        <a:latin typeface="Calibri"/>
                        <a:cs typeface="Times New Roman"/>
                      </a:endParaRPr>
                    </a:p>
                  </a:txBody>
                  <a:tcPr marL="50870" marR="50870" marT="0" marB="0"/>
                </a:tc>
              </a:tr>
              <a:tr h="598491">
                <a:tc>
                  <a:txBody>
                    <a:bodyPr/>
                    <a:lstStyle/>
                    <a:p>
                      <a:pPr>
                        <a:spcAft>
                          <a:spcPts val="0"/>
                        </a:spcAft>
                      </a:pPr>
                      <a:r>
                        <a:rPr lang="en-US" sz="800">
                          <a:effectLst/>
                        </a:rPr>
                        <a:t> </a:t>
                      </a:r>
                    </a:p>
                    <a:p>
                      <a:pPr>
                        <a:spcAft>
                          <a:spcPts val="0"/>
                        </a:spcAft>
                      </a:pPr>
                      <a:r>
                        <a:rPr lang="en-US" sz="800">
                          <a:effectLst/>
                        </a:rPr>
                        <a:t> </a:t>
                      </a:r>
                    </a:p>
                    <a:p>
                      <a:pPr>
                        <a:spcAft>
                          <a:spcPts val="0"/>
                        </a:spcAft>
                      </a:pPr>
                      <a:r>
                        <a:rPr lang="en-US" sz="800">
                          <a:effectLst/>
                        </a:rPr>
                        <a:t> </a:t>
                      </a:r>
                    </a:p>
                    <a:p>
                      <a:pPr>
                        <a:spcAft>
                          <a:spcPts val="0"/>
                        </a:spcAft>
                      </a:pPr>
                      <a:r>
                        <a:rPr lang="en-US" sz="800">
                          <a:effectLst/>
                        </a:rPr>
                        <a:t> </a:t>
                      </a:r>
                      <a:endParaRPr lang="en-US" sz="800">
                        <a:effectLst/>
                        <a:latin typeface="Calibri"/>
                        <a:cs typeface="Times New Roman"/>
                      </a:endParaRPr>
                    </a:p>
                  </a:txBody>
                  <a:tcPr marL="50870" marR="50870" marT="0" marB="0"/>
                </a:tc>
                <a:tc>
                  <a:txBody>
                    <a:bodyPr/>
                    <a:lstStyle/>
                    <a:p>
                      <a:pPr>
                        <a:spcAft>
                          <a:spcPts val="0"/>
                        </a:spcAft>
                      </a:pPr>
                      <a:r>
                        <a:rPr lang="en-US" sz="800" dirty="0">
                          <a:effectLst/>
                        </a:rPr>
                        <a:t> </a:t>
                      </a:r>
                      <a:endParaRPr lang="en-US" sz="800" dirty="0">
                        <a:effectLst/>
                        <a:latin typeface="Calibri"/>
                        <a:cs typeface="Times New Roman"/>
                      </a:endParaRPr>
                    </a:p>
                  </a:txBody>
                  <a:tcPr marL="50870" marR="50870" marT="0" marB="0"/>
                </a:tc>
                <a:tc>
                  <a:txBody>
                    <a:bodyPr/>
                    <a:lstStyle/>
                    <a:p>
                      <a:pPr>
                        <a:spcAft>
                          <a:spcPts val="0"/>
                        </a:spcAft>
                      </a:pPr>
                      <a:r>
                        <a:rPr lang="en-US" sz="800" b="1" dirty="0">
                          <a:solidFill>
                            <a:schemeClr val="bg2"/>
                          </a:solidFill>
                          <a:effectLst/>
                        </a:rPr>
                        <a:t> </a:t>
                      </a:r>
                      <a:endParaRPr lang="en-US" sz="800" b="1" dirty="0">
                        <a:solidFill>
                          <a:schemeClr val="bg2"/>
                        </a:solidFill>
                        <a:effectLst/>
                        <a:latin typeface="Calibri"/>
                        <a:cs typeface="Times New Roman"/>
                      </a:endParaRPr>
                    </a:p>
                  </a:txBody>
                  <a:tcPr marL="50870" marR="50870" marT="0" marB="0"/>
                </a:tc>
                <a:tc>
                  <a:txBody>
                    <a:bodyPr/>
                    <a:lstStyle/>
                    <a:p>
                      <a:pPr>
                        <a:spcAft>
                          <a:spcPts val="0"/>
                        </a:spcAft>
                      </a:pPr>
                      <a:r>
                        <a:rPr lang="en-US" sz="800" b="1" dirty="0">
                          <a:solidFill>
                            <a:schemeClr val="bg2"/>
                          </a:solidFill>
                          <a:effectLst/>
                        </a:rPr>
                        <a:t> </a:t>
                      </a:r>
                      <a:endParaRPr lang="en-US" sz="800" b="1" dirty="0">
                        <a:solidFill>
                          <a:schemeClr val="bg2"/>
                        </a:solidFill>
                        <a:effectLst/>
                        <a:latin typeface="Calibri"/>
                        <a:cs typeface="Times New Roman"/>
                      </a:endParaRPr>
                    </a:p>
                  </a:txBody>
                  <a:tcPr marL="50870" marR="50870" marT="0" marB="0"/>
                </a:tc>
                <a:tc>
                  <a:txBody>
                    <a:bodyPr/>
                    <a:lstStyle/>
                    <a:p>
                      <a:pPr>
                        <a:spcAft>
                          <a:spcPts val="0"/>
                        </a:spcAft>
                      </a:pPr>
                      <a:r>
                        <a:rPr lang="en-US" sz="800" b="1" dirty="0">
                          <a:solidFill>
                            <a:schemeClr val="bg2"/>
                          </a:solidFill>
                          <a:effectLst/>
                        </a:rPr>
                        <a:t> </a:t>
                      </a:r>
                    </a:p>
                    <a:p>
                      <a:pPr>
                        <a:spcAft>
                          <a:spcPts val="0"/>
                        </a:spcAft>
                      </a:pPr>
                      <a:r>
                        <a:rPr lang="en-US" sz="800" b="1" dirty="0">
                          <a:solidFill>
                            <a:schemeClr val="bg2"/>
                          </a:solidFill>
                          <a:effectLst/>
                        </a:rPr>
                        <a:t> </a:t>
                      </a:r>
                    </a:p>
                    <a:p>
                      <a:pPr>
                        <a:spcAft>
                          <a:spcPts val="0"/>
                        </a:spcAft>
                      </a:pPr>
                      <a:r>
                        <a:rPr lang="en-US" sz="800" b="1" dirty="0">
                          <a:solidFill>
                            <a:schemeClr val="bg2"/>
                          </a:solidFill>
                          <a:effectLst/>
                        </a:rPr>
                        <a:t> </a:t>
                      </a:r>
                    </a:p>
                    <a:p>
                      <a:pPr>
                        <a:spcAft>
                          <a:spcPts val="0"/>
                        </a:spcAft>
                      </a:pPr>
                      <a:r>
                        <a:rPr lang="en-US" sz="800" b="1" dirty="0">
                          <a:solidFill>
                            <a:schemeClr val="bg2"/>
                          </a:solidFill>
                          <a:effectLst/>
                        </a:rPr>
                        <a:t> </a:t>
                      </a:r>
                      <a:endParaRPr lang="en-US" sz="800" b="1" dirty="0">
                        <a:solidFill>
                          <a:schemeClr val="bg2"/>
                        </a:solidFill>
                        <a:effectLst/>
                        <a:latin typeface="Calibri"/>
                        <a:cs typeface="Times New Roman"/>
                      </a:endParaRPr>
                    </a:p>
                  </a:txBody>
                  <a:tcPr marL="50870" marR="50870" marT="0" marB="0"/>
                </a:tc>
              </a:tr>
              <a:tr h="748114">
                <a:tc>
                  <a:txBody>
                    <a:bodyPr/>
                    <a:lstStyle/>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endParaRPr lang="en-US" sz="800" dirty="0">
                        <a:effectLst/>
                        <a:latin typeface="Calibri"/>
                        <a:cs typeface="Times New Roman"/>
                      </a:endParaRPr>
                    </a:p>
                  </a:txBody>
                  <a:tcPr marL="50870" marR="50870" marT="0" marB="0"/>
                </a:tc>
                <a:tc>
                  <a:txBody>
                    <a:bodyPr/>
                    <a:lstStyle/>
                    <a:p>
                      <a:pPr>
                        <a:spcAft>
                          <a:spcPts val="0"/>
                        </a:spcAft>
                      </a:pPr>
                      <a:r>
                        <a:rPr lang="en-US" sz="800" dirty="0">
                          <a:effectLst/>
                        </a:rPr>
                        <a:t> </a:t>
                      </a:r>
                      <a:endParaRPr lang="en-US" sz="800" dirty="0">
                        <a:effectLst/>
                        <a:latin typeface="Calibri"/>
                        <a:cs typeface="Times New Roman"/>
                      </a:endParaRPr>
                    </a:p>
                  </a:txBody>
                  <a:tcPr marL="50870" marR="50870" marT="0" marB="0"/>
                </a:tc>
                <a:tc>
                  <a:txBody>
                    <a:bodyPr/>
                    <a:lstStyle/>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endParaRPr lang="en-US" sz="800" dirty="0">
                        <a:effectLst/>
                        <a:latin typeface="Calibri"/>
                        <a:cs typeface="Times New Roman"/>
                      </a:endParaRPr>
                    </a:p>
                  </a:txBody>
                  <a:tcPr marL="50870" marR="50870" marT="0" marB="0"/>
                </a:tc>
                <a:tc>
                  <a:txBody>
                    <a:bodyPr/>
                    <a:lstStyle/>
                    <a:p>
                      <a:pPr>
                        <a:spcAft>
                          <a:spcPts val="0"/>
                        </a:spcAft>
                      </a:pPr>
                      <a:r>
                        <a:rPr lang="en-US" sz="800" dirty="0">
                          <a:effectLst/>
                        </a:rPr>
                        <a:t> </a:t>
                      </a:r>
                      <a:endParaRPr lang="en-US" sz="800" dirty="0">
                        <a:effectLst/>
                        <a:latin typeface="Calibri"/>
                        <a:cs typeface="Times New Roman"/>
                      </a:endParaRPr>
                    </a:p>
                  </a:txBody>
                  <a:tcPr marL="50870" marR="50870" marT="0" marB="0"/>
                </a:tc>
                <a:tc>
                  <a:txBody>
                    <a:bodyPr/>
                    <a:lstStyle/>
                    <a:p>
                      <a:pPr>
                        <a:spcAft>
                          <a:spcPts val="0"/>
                        </a:spcAft>
                      </a:pPr>
                      <a:r>
                        <a:rPr lang="en-US" sz="800">
                          <a:effectLst/>
                        </a:rPr>
                        <a:t> </a:t>
                      </a:r>
                    </a:p>
                    <a:p>
                      <a:pPr>
                        <a:spcAft>
                          <a:spcPts val="0"/>
                        </a:spcAft>
                      </a:pPr>
                      <a:r>
                        <a:rPr lang="en-US" sz="800">
                          <a:effectLst/>
                        </a:rPr>
                        <a:t> </a:t>
                      </a:r>
                    </a:p>
                    <a:p>
                      <a:pPr>
                        <a:spcAft>
                          <a:spcPts val="0"/>
                        </a:spcAft>
                      </a:pPr>
                      <a:r>
                        <a:rPr lang="en-US" sz="800">
                          <a:effectLst/>
                        </a:rPr>
                        <a:t> </a:t>
                      </a:r>
                    </a:p>
                    <a:p>
                      <a:pPr>
                        <a:spcAft>
                          <a:spcPts val="0"/>
                        </a:spcAft>
                      </a:pPr>
                      <a:r>
                        <a:rPr lang="en-US" sz="800">
                          <a:effectLst/>
                        </a:rPr>
                        <a:t> </a:t>
                      </a:r>
                    </a:p>
                    <a:p>
                      <a:pPr>
                        <a:spcAft>
                          <a:spcPts val="0"/>
                        </a:spcAft>
                      </a:pPr>
                      <a:r>
                        <a:rPr lang="en-US" sz="800">
                          <a:effectLst/>
                        </a:rPr>
                        <a:t> </a:t>
                      </a:r>
                      <a:endParaRPr lang="en-US" sz="800">
                        <a:effectLst/>
                        <a:latin typeface="Calibri"/>
                        <a:cs typeface="Times New Roman"/>
                      </a:endParaRPr>
                    </a:p>
                  </a:txBody>
                  <a:tcPr marL="50870" marR="50870" marT="0" marB="0"/>
                </a:tc>
              </a:tr>
              <a:tr h="748114">
                <a:tc>
                  <a:txBody>
                    <a:bodyPr/>
                    <a:lstStyle/>
                    <a:p>
                      <a:pPr>
                        <a:spcAft>
                          <a:spcPts val="0"/>
                        </a:spcAft>
                      </a:pPr>
                      <a:r>
                        <a:rPr lang="en-US" sz="800">
                          <a:effectLst/>
                        </a:rPr>
                        <a:t> </a:t>
                      </a:r>
                    </a:p>
                    <a:p>
                      <a:pPr>
                        <a:spcAft>
                          <a:spcPts val="0"/>
                        </a:spcAft>
                      </a:pPr>
                      <a:r>
                        <a:rPr lang="en-US" sz="800">
                          <a:effectLst/>
                        </a:rPr>
                        <a:t> </a:t>
                      </a:r>
                    </a:p>
                    <a:p>
                      <a:pPr>
                        <a:spcAft>
                          <a:spcPts val="0"/>
                        </a:spcAft>
                      </a:pPr>
                      <a:r>
                        <a:rPr lang="en-US" sz="800">
                          <a:effectLst/>
                        </a:rPr>
                        <a:t> </a:t>
                      </a:r>
                      <a:endParaRPr lang="en-US" sz="800">
                        <a:effectLst/>
                        <a:latin typeface="Calibri"/>
                        <a:cs typeface="Times New Roman"/>
                      </a:endParaRPr>
                    </a:p>
                  </a:txBody>
                  <a:tcPr marL="50870" marR="50870" marT="0" marB="0"/>
                </a:tc>
                <a:tc>
                  <a:txBody>
                    <a:bodyPr/>
                    <a:lstStyle/>
                    <a:p>
                      <a:pPr>
                        <a:spcAft>
                          <a:spcPts val="0"/>
                        </a:spcAft>
                      </a:pPr>
                      <a:r>
                        <a:rPr lang="en-US" sz="800">
                          <a:effectLst/>
                        </a:rPr>
                        <a:t> </a:t>
                      </a:r>
                      <a:endParaRPr lang="en-US" sz="800">
                        <a:effectLst/>
                        <a:latin typeface="Calibri"/>
                        <a:cs typeface="Times New Roman"/>
                      </a:endParaRPr>
                    </a:p>
                  </a:txBody>
                  <a:tcPr marL="50870" marR="50870" marT="0" marB="0"/>
                </a:tc>
                <a:tc>
                  <a:txBody>
                    <a:bodyPr/>
                    <a:lstStyle/>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endParaRPr lang="en-US" sz="800" dirty="0">
                        <a:effectLst/>
                        <a:latin typeface="Calibri"/>
                        <a:cs typeface="Times New Roman"/>
                      </a:endParaRPr>
                    </a:p>
                  </a:txBody>
                  <a:tcPr marL="50870" marR="50870" marT="0" marB="0"/>
                </a:tc>
                <a:tc>
                  <a:txBody>
                    <a:bodyPr/>
                    <a:lstStyle/>
                    <a:p>
                      <a:pPr>
                        <a:spcAft>
                          <a:spcPts val="0"/>
                        </a:spcAft>
                      </a:pPr>
                      <a:r>
                        <a:rPr lang="en-US" sz="800" dirty="0">
                          <a:effectLst/>
                        </a:rPr>
                        <a:t> </a:t>
                      </a:r>
                      <a:endParaRPr lang="en-US" sz="800" dirty="0">
                        <a:effectLst/>
                        <a:latin typeface="Calibri"/>
                        <a:cs typeface="Times New Roman"/>
                      </a:endParaRPr>
                    </a:p>
                  </a:txBody>
                  <a:tcPr marL="50870" marR="50870" marT="0" marB="0"/>
                </a:tc>
                <a:tc>
                  <a:txBody>
                    <a:bodyPr/>
                    <a:lstStyle/>
                    <a:p>
                      <a:pPr>
                        <a:spcAft>
                          <a:spcPts val="0"/>
                        </a:spcAft>
                      </a:pPr>
                      <a:r>
                        <a:rPr lang="en-US" sz="800">
                          <a:effectLst/>
                        </a:rPr>
                        <a:t> </a:t>
                      </a:r>
                    </a:p>
                    <a:p>
                      <a:pPr>
                        <a:spcAft>
                          <a:spcPts val="0"/>
                        </a:spcAft>
                      </a:pPr>
                      <a:r>
                        <a:rPr lang="en-US" sz="800">
                          <a:effectLst/>
                        </a:rPr>
                        <a:t> </a:t>
                      </a:r>
                    </a:p>
                    <a:p>
                      <a:pPr>
                        <a:spcAft>
                          <a:spcPts val="0"/>
                        </a:spcAft>
                      </a:pPr>
                      <a:r>
                        <a:rPr lang="en-US" sz="800">
                          <a:effectLst/>
                        </a:rPr>
                        <a:t> </a:t>
                      </a:r>
                    </a:p>
                    <a:p>
                      <a:pPr>
                        <a:spcAft>
                          <a:spcPts val="0"/>
                        </a:spcAft>
                      </a:pPr>
                      <a:r>
                        <a:rPr lang="en-US" sz="800">
                          <a:effectLst/>
                        </a:rPr>
                        <a:t> </a:t>
                      </a:r>
                    </a:p>
                    <a:p>
                      <a:pPr>
                        <a:spcAft>
                          <a:spcPts val="0"/>
                        </a:spcAft>
                      </a:pPr>
                      <a:r>
                        <a:rPr lang="en-US" sz="800">
                          <a:effectLst/>
                        </a:rPr>
                        <a:t> </a:t>
                      </a:r>
                      <a:endParaRPr lang="en-US" sz="800">
                        <a:effectLst/>
                        <a:latin typeface="Calibri"/>
                        <a:cs typeface="Times New Roman"/>
                      </a:endParaRPr>
                    </a:p>
                  </a:txBody>
                  <a:tcPr marL="50870" marR="50870" marT="0" marB="0"/>
                </a:tc>
              </a:tr>
              <a:tr h="748114">
                <a:tc>
                  <a:txBody>
                    <a:bodyPr/>
                    <a:lstStyle/>
                    <a:p>
                      <a:pPr>
                        <a:spcAft>
                          <a:spcPts val="0"/>
                        </a:spcAft>
                      </a:pPr>
                      <a:r>
                        <a:rPr lang="en-US" sz="800">
                          <a:effectLst/>
                        </a:rPr>
                        <a:t> </a:t>
                      </a:r>
                    </a:p>
                    <a:p>
                      <a:pPr>
                        <a:spcAft>
                          <a:spcPts val="0"/>
                        </a:spcAft>
                      </a:pPr>
                      <a:r>
                        <a:rPr lang="en-US" sz="800">
                          <a:effectLst/>
                        </a:rPr>
                        <a:t> </a:t>
                      </a:r>
                    </a:p>
                    <a:p>
                      <a:pPr>
                        <a:spcAft>
                          <a:spcPts val="0"/>
                        </a:spcAft>
                      </a:pPr>
                      <a:r>
                        <a:rPr lang="en-US" sz="800">
                          <a:effectLst/>
                        </a:rPr>
                        <a:t> </a:t>
                      </a:r>
                      <a:endParaRPr lang="en-US" sz="800">
                        <a:effectLst/>
                        <a:latin typeface="Calibri"/>
                        <a:cs typeface="Times New Roman"/>
                      </a:endParaRPr>
                    </a:p>
                  </a:txBody>
                  <a:tcPr marL="50870" marR="50870" marT="0" marB="0"/>
                </a:tc>
                <a:tc>
                  <a:txBody>
                    <a:bodyPr/>
                    <a:lstStyle/>
                    <a:p>
                      <a:pPr>
                        <a:spcAft>
                          <a:spcPts val="0"/>
                        </a:spcAft>
                      </a:pPr>
                      <a:r>
                        <a:rPr lang="en-US" sz="800" dirty="0">
                          <a:effectLst/>
                        </a:rPr>
                        <a:t> </a:t>
                      </a:r>
                      <a:endParaRPr lang="en-US" sz="800" dirty="0">
                        <a:effectLst/>
                        <a:latin typeface="Calibri"/>
                        <a:cs typeface="Times New Roman"/>
                      </a:endParaRPr>
                    </a:p>
                  </a:txBody>
                  <a:tcPr marL="50870" marR="50870" marT="0" marB="0"/>
                </a:tc>
                <a:tc>
                  <a:txBody>
                    <a:bodyPr/>
                    <a:lstStyle/>
                    <a:p>
                      <a:pPr>
                        <a:spcAft>
                          <a:spcPts val="0"/>
                        </a:spcAft>
                      </a:pPr>
                      <a:r>
                        <a:rPr lang="en-US" sz="800">
                          <a:effectLst/>
                        </a:rPr>
                        <a:t> </a:t>
                      </a:r>
                    </a:p>
                    <a:p>
                      <a:pPr>
                        <a:spcAft>
                          <a:spcPts val="0"/>
                        </a:spcAft>
                      </a:pPr>
                      <a:r>
                        <a:rPr lang="en-US" sz="800">
                          <a:effectLst/>
                        </a:rPr>
                        <a:t> </a:t>
                      </a:r>
                    </a:p>
                    <a:p>
                      <a:pPr>
                        <a:spcAft>
                          <a:spcPts val="0"/>
                        </a:spcAft>
                      </a:pPr>
                      <a:r>
                        <a:rPr lang="en-US" sz="800">
                          <a:effectLst/>
                        </a:rPr>
                        <a:t> </a:t>
                      </a:r>
                    </a:p>
                    <a:p>
                      <a:pPr>
                        <a:spcAft>
                          <a:spcPts val="0"/>
                        </a:spcAft>
                      </a:pPr>
                      <a:r>
                        <a:rPr lang="en-US" sz="800">
                          <a:effectLst/>
                        </a:rPr>
                        <a:t> </a:t>
                      </a:r>
                      <a:endParaRPr lang="en-US" sz="800">
                        <a:effectLst/>
                        <a:latin typeface="Calibri"/>
                        <a:cs typeface="Times New Roman"/>
                      </a:endParaRPr>
                    </a:p>
                  </a:txBody>
                  <a:tcPr marL="50870" marR="50870" marT="0" marB="0"/>
                </a:tc>
                <a:tc>
                  <a:txBody>
                    <a:bodyPr/>
                    <a:lstStyle/>
                    <a:p>
                      <a:pPr>
                        <a:spcAft>
                          <a:spcPts val="0"/>
                        </a:spcAft>
                      </a:pPr>
                      <a:r>
                        <a:rPr lang="en-US" sz="800" dirty="0">
                          <a:effectLst/>
                        </a:rPr>
                        <a:t> </a:t>
                      </a:r>
                      <a:endParaRPr lang="en-US" sz="800" dirty="0">
                        <a:effectLst/>
                        <a:latin typeface="Calibri"/>
                        <a:cs typeface="Times New Roman"/>
                      </a:endParaRPr>
                    </a:p>
                  </a:txBody>
                  <a:tcPr marL="50870" marR="50870" marT="0" marB="0"/>
                </a:tc>
                <a:tc>
                  <a:txBody>
                    <a:bodyPr/>
                    <a:lstStyle/>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endParaRPr lang="en-US" sz="800" dirty="0">
                        <a:effectLst/>
                        <a:latin typeface="Calibri"/>
                        <a:cs typeface="Times New Roman"/>
                      </a:endParaRPr>
                    </a:p>
                  </a:txBody>
                  <a:tcPr marL="50870" marR="50870" marT="0" marB="0"/>
                </a:tc>
              </a:tr>
              <a:tr h="748114">
                <a:tc>
                  <a:txBody>
                    <a:bodyPr/>
                    <a:lstStyle/>
                    <a:p>
                      <a:pPr>
                        <a:spcAft>
                          <a:spcPts val="0"/>
                        </a:spcAft>
                      </a:pPr>
                      <a:r>
                        <a:rPr lang="en-US" sz="800">
                          <a:effectLst/>
                        </a:rPr>
                        <a:t> </a:t>
                      </a:r>
                    </a:p>
                    <a:p>
                      <a:pPr>
                        <a:spcAft>
                          <a:spcPts val="0"/>
                        </a:spcAft>
                      </a:pPr>
                      <a:r>
                        <a:rPr lang="en-US" sz="800">
                          <a:effectLst/>
                        </a:rPr>
                        <a:t> </a:t>
                      </a:r>
                    </a:p>
                    <a:p>
                      <a:pPr>
                        <a:spcAft>
                          <a:spcPts val="0"/>
                        </a:spcAft>
                      </a:pPr>
                      <a:r>
                        <a:rPr lang="en-US" sz="800">
                          <a:effectLst/>
                        </a:rPr>
                        <a:t> </a:t>
                      </a:r>
                      <a:endParaRPr lang="en-US" sz="800">
                        <a:effectLst/>
                        <a:latin typeface="Calibri"/>
                        <a:cs typeface="Times New Roman"/>
                      </a:endParaRPr>
                    </a:p>
                  </a:txBody>
                  <a:tcPr marL="50870" marR="50870" marT="0" marB="0"/>
                </a:tc>
                <a:tc>
                  <a:txBody>
                    <a:bodyPr/>
                    <a:lstStyle/>
                    <a:p>
                      <a:pPr>
                        <a:spcAft>
                          <a:spcPts val="0"/>
                        </a:spcAft>
                      </a:pPr>
                      <a:r>
                        <a:rPr lang="en-US" sz="800">
                          <a:effectLst/>
                        </a:rPr>
                        <a:t> </a:t>
                      </a:r>
                      <a:endParaRPr lang="en-US" sz="800">
                        <a:effectLst/>
                        <a:latin typeface="Calibri"/>
                        <a:cs typeface="Times New Roman"/>
                      </a:endParaRPr>
                    </a:p>
                  </a:txBody>
                  <a:tcPr marL="50870" marR="50870" marT="0" marB="0"/>
                </a:tc>
                <a:tc>
                  <a:txBody>
                    <a:bodyPr/>
                    <a:lstStyle/>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endParaRPr lang="en-US" sz="800" dirty="0">
                        <a:effectLst/>
                        <a:latin typeface="Calibri"/>
                        <a:cs typeface="Times New Roman"/>
                      </a:endParaRPr>
                    </a:p>
                  </a:txBody>
                  <a:tcPr marL="50870" marR="50870" marT="0" marB="0"/>
                </a:tc>
                <a:tc>
                  <a:txBody>
                    <a:bodyPr/>
                    <a:lstStyle/>
                    <a:p>
                      <a:pPr>
                        <a:spcAft>
                          <a:spcPts val="0"/>
                        </a:spcAft>
                      </a:pPr>
                      <a:r>
                        <a:rPr lang="en-US" sz="800" dirty="0">
                          <a:effectLst/>
                        </a:rPr>
                        <a:t> </a:t>
                      </a:r>
                      <a:endParaRPr lang="en-US" sz="800" dirty="0">
                        <a:effectLst/>
                        <a:latin typeface="Calibri"/>
                        <a:cs typeface="Times New Roman"/>
                      </a:endParaRPr>
                    </a:p>
                  </a:txBody>
                  <a:tcPr marL="50870" marR="50870" marT="0" marB="0"/>
                </a:tc>
                <a:tc>
                  <a:txBody>
                    <a:bodyPr/>
                    <a:lstStyle/>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endParaRPr lang="en-US" sz="800" dirty="0">
                        <a:effectLst/>
                        <a:latin typeface="Calibri"/>
                        <a:cs typeface="Times New Roman"/>
                      </a:endParaRPr>
                    </a:p>
                  </a:txBody>
                  <a:tcPr marL="50870" marR="50870" marT="0" marB="0"/>
                </a:tc>
              </a:tr>
              <a:tr h="598491">
                <a:tc>
                  <a:txBody>
                    <a:bodyPr/>
                    <a:lstStyle/>
                    <a:p>
                      <a:pPr>
                        <a:spcAft>
                          <a:spcPts val="0"/>
                        </a:spcAft>
                      </a:pPr>
                      <a:r>
                        <a:rPr lang="en-US" sz="800">
                          <a:effectLst/>
                        </a:rPr>
                        <a:t> </a:t>
                      </a:r>
                    </a:p>
                    <a:p>
                      <a:pPr>
                        <a:spcAft>
                          <a:spcPts val="0"/>
                        </a:spcAft>
                      </a:pPr>
                      <a:r>
                        <a:rPr lang="en-US" sz="800">
                          <a:effectLst/>
                        </a:rPr>
                        <a:t> </a:t>
                      </a:r>
                    </a:p>
                    <a:p>
                      <a:pPr>
                        <a:spcAft>
                          <a:spcPts val="0"/>
                        </a:spcAft>
                      </a:pPr>
                      <a:r>
                        <a:rPr lang="en-US" sz="800">
                          <a:effectLst/>
                        </a:rPr>
                        <a:t> </a:t>
                      </a:r>
                      <a:endParaRPr lang="en-US" sz="800">
                        <a:effectLst/>
                        <a:latin typeface="Calibri"/>
                        <a:cs typeface="Times New Roman"/>
                      </a:endParaRPr>
                    </a:p>
                  </a:txBody>
                  <a:tcPr marL="50870" marR="50870" marT="0" marB="0"/>
                </a:tc>
                <a:tc>
                  <a:txBody>
                    <a:bodyPr/>
                    <a:lstStyle/>
                    <a:p>
                      <a:pPr>
                        <a:spcAft>
                          <a:spcPts val="0"/>
                        </a:spcAft>
                      </a:pPr>
                      <a:r>
                        <a:rPr lang="en-US" sz="800">
                          <a:effectLst/>
                        </a:rPr>
                        <a:t> </a:t>
                      </a:r>
                      <a:endParaRPr lang="en-US" sz="800">
                        <a:effectLst/>
                        <a:latin typeface="Calibri"/>
                        <a:cs typeface="Times New Roman"/>
                      </a:endParaRPr>
                    </a:p>
                  </a:txBody>
                  <a:tcPr marL="50870" marR="50870" marT="0" marB="0"/>
                </a:tc>
                <a:tc>
                  <a:txBody>
                    <a:bodyPr/>
                    <a:lstStyle/>
                    <a:p>
                      <a:pPr>
                        <a:spcAft>
                          <a:spcPts val="0"/>
                        </a:spcAft>
                      </a:pPr>
                      <a:r>
                        <a:rPr lang="en-US" sz="800">
                          <a:effectLst/>
                        </a:rPr>
                        <a:t> </a:t>
                      </a:r>
                    </a:p>
                    <a:p>
                      <a:pPr>
                        <a:spcAft>
                          <a:spcPts val="0"/>
                        </a:spcAft>
                      </a:pPr>
                      <a:r>
                        <a:rPr lang="en-US" sz="800">
                          <a:effectLst/>
                        </a:rPr>
                        <a:t> </a:t>
                      </a:r>
                    </a:p>
                    <a:p>
                      <a:pPr>
                        <a:spcAft>
                          <a:spcPts val="0"/>
                        </a:spcAft>
                      </a:pPr>
                      <a:r>
                        <a:rPr lang="en-US" sz="800">
                          <a:effectLst/>
                        </a:rPr>
                        <a:t> </a:t>
                      </a:r>
                    </a:p>
                    <a:p>
                      <a:pPr>
                        <a:spcAft>
                          <a:spcPts val="0"/>
                        </a:spcAft>
                      </a:pPr>
                      <a:r>
                        <a:rPr lang="en-US" sz="800">
                          <a:effectLst/>
                        </a:rPr>
                        <a:t> </a:t>
                      </a:r>
                      <a:endParaRPr lang="en-US" sz="800">
                        <a:effectLst/>
                        <a:latin typeface="Calibri"/>
                        <a:cs typeface="Times New Roman"/>
                      </a:endParaRPr>
                    </a:p>
                  </a:txBody>
                  <a:tcPr marL="50870" marR="50870" marT="0" marB="0"/>
                </a:tc>
                <a:tc>
                  <a:txBody>
                    <a:bodyPr/>
                    <a:lstStyle/>
                    <a:p>
                      <a:pPr>
                        <a:spcAft>
                          <a:spcPts val="0"/>
                        </a:spcAft>
                      </a:pPr>
                      <a:r>
                        <a:rPr lang="en-US" sz="800">
                          <a:effectLst/>
                        </a:rPr>
                        <a:t> </a:t>
                      </a:r>
                      <a:endParaRPr lang="en-US" sz="800">
                        <a:effectLst/>
                        <a:latin typeface="Calibri"/>
                        <a:cs typeface="Times New Roman"/>
                      </a:endParaRPr>
                    </a:p>
                  </a:txBody>
                  <a:tcPr marL="50870" marR="50870" marT="0" marB="0"/>
                </a:tc>
                <a:tc>
                  <a:txBody>
                    <a:bodyPr/>
                    <a:lstStyle/>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p>
                    <a:p>
                      <a:pPr>
                        <a:spcAft>
                          <a:spcPts val="0"/>
                        </a:spcAft>
                      </a:pPr>
                      <a:r>
                        <a:rPr lang="en-US" sz="800" dirty="0">
                          <a:effectLst/>
                        </a:rPr>
                        <a:t> </a:t>
                      </a:r>
                      <a:endParaRPr lang="en-US" sz="800" dirty="0">
                        <a:effectLst/>
                        <a:latin typeface="Calibri"/>
                        <a:cs typeface="Times New Roman"/>
                      </a:endParaRPr>
                    </a:p>
                  </a:txBody>
                  <a:tcPr marL="50870" marR="50870" marT="0" marB="0"/>
                </a:tc>
              </a:tr>
            </a:tbl>
          </a:graphicData>
        </a:graphic>
      </p:graphicFrame>
      <p:sp>
        <p:nvSpPr>
          <p:cNvPr id="5" name="Rectangle 1"/>
          <p:cNvSpPr>
            <a:spLocks noChangeArrowheads="1"/>
          </p:cNvSpPr>
          <p:nvPr/>
        </p:nvSpPr>
        <p:spPr bwMode="auto">
          <a:xfrm>
            <a:off x="146843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609600" y="2459504"/>
            <a:ext cx="4572000" cy="369332"/>
          </a:xfrm>
          <a:prstGeom prst="rect">
            <a:avLst/>
          </a:prstGeom>
        </p:spPr>
        <p:txBody>
          <a:bodyPr>
            <a:spAutoFit/>
          </a:bodyPr>
          <a:lstStyle/>
          <a:p>
            <a:r>
              <a:rPr lang="en-US" dirty="0" smtClean="0">
                <a:solidFill>
                  <a:schemeClr val="tx2"/>
                </a:solidFill>
              </a:rPr>
              <a:t>Fill </a:t>
            </a:r>
            <a:r>
              <a:rPr lang="en-US" dirty="0">
                <a:solidFill>
                  <a:schemeClr val="tx2"/>
                </a:solidFill>
              </a:rPr>
              <a:t>in first column  - </a:t>
            </a:r>
            <a:r>
              <a:rPr lang="en-US" dirty="0" smtClean="0">
                <a:solidFill>
                  <a:schemeClr val="tx2"/>
                </a:solidFill>
              </a:rPr>
              <a:t>Wars/Conflicts – 2 minutes</a:t>
            </a:r>
            <a:endParaRPr lang="en-US" dirty="0">
              <a:solidFill>
                <a:schemeClr val="tx2"/>
              </a:solidFill>
            </a:endParaRPr>
          </a:p>
        </p:txBody>
      </p:sp>
      <p:sp>
        <p:nvSpPr>
          <p:cNvPr id="7" name="TextBox 6"/>
          <p:cNvSpPr txBox="1"/>
          <p:nvPr/>
        </p:nvSpPr>
        <p:spPr>
          <a:xfrm>
            <a:off x="2057400" y="3029772"/>
            <a:ext cx="3842719" cy="369332"/>
          </a:xfrm>
          <a:prstGeom prst="rect">
            <a:avLst/>
          </a:prstGeom>
          <a:noFill/>
        </p:spPr>
        <p:txBody>
          <a:bodyPr wrap="none" rtlCol="0">
            <a:spAutoFit/>
          </a:bodyPr>
          <a:lstStyle/>
          <a:p>
            <a:r>
              <a:rPr lang="en-US" dirty="0" smtClean="0">
                <a:solidFill>
                  <a:schemeClr val="tx2"/>
                </a:solidFill>
              </a:rPr>
              <a:t>Fill </a:t>
            </a:r>
            <a:r>
              <a:rPr lang="en-US" dirty="0">
                <a:solidFill>
                  <a:schemeClr val="tx2"/>
                </a:solidFill>
              </a:rPr>
              <a:t>in second column – </a:t>
            </a:r>
            <a:r>
              <a:rPr lang="en-US" dirty="0" smtClean="0">
                <a:solidFill>
                  <a:schemeClr val="tx2"/>
                </a:solidFill>
              </a:rPr>
              <a:t>Causes – 2 minutes</a:t>
            </a:r>
            <a:endParaRPr lang="en-US" dirty="0">
              <a:solidFill>
                <a:schemeClr val="tx2"/>
              </a:solidFill>
            </a:endParaRPr>
          </a:p>
        </p:txBody>
      </p:sp>
      <p:sp>
        <p:nvSpPr>
          <p:cNvPr id="8" name="TextBox 7"/>
          <p:cNvSpPr txBox="1"/>
          <p:nvPr/>
        </p:nvSpPr>
        <p:spPr>
          <a:xfrm>
            <a:off x="3733656" y="3685309"/>
            <a:ext cx="3547766" cy="369332"/>
          </a:xfrm>
          <a:prstGeom prst="rect">
            <a:avLst/>
          </a:prstGeom>
          <a:noFill/>
        </p:spPr>
        <p:txBody>
          <a:bodyPr wrap="none" rtlCol="0">
            <a:spAutoFit/>
          </a:bodyPr>
          <a:lstStyle/>
          <a:p>
            <a:r>
              <a:rPr lang="en-US" dirty="0">
                <a:solidFill>
                  <a:schemeClr val="tx2"/>
                </a:solidFill>
              </a:rPr>
              <a:t>Fill in </a:t>
            </a:r>
            <a:r>
              <a:rPr lang="en-US" dirty="0" smtClean="0">
                <a:solidFill>
                  <a:schemeClr val="tx2"/>
                </a:solidFill>
              </a:rPr>
              <a:t>third </a:t>
            </a:r>
            <a:r>
              <a:rPr lang="en-US" dirty="0">
                <a:solidFill>
                  <a:schemeClr val="tx2"/>
                </a:solidFill>
              </a:rPr>
              <a:t>column – </a:t>
            </a:r>
            <a:r>
              <a:rPr lang="en-US" dirty="0" smtClean="0">
                <a:solidFill>
                  <a:schemeClr val="tx2"/>
                </a:solidFill>
              </a:rPr>
              <a:t>People </a:t>
            </a:r>
            <a:r>
              <a:rPr lang="en-US" dirty="0">
                <a:solidFill>
                  <a:schemeClr val="tx2"/>
                </a:solidFill>
              </a:rPr>
              <a:t>– 2 minutes</a:t>
            </a:r>
          </a:p>
        </p:txBody>
      </p:sp>
      <p:sp>
        <p:nvSpPr>
          <p:cNvPr id="9" name="TextBox 8"/>
          <p:cNvSpPr txBox="1"/>
          <p:nvPr/>
        </p:nvSpPr>
        <p:spPr>
          <a:xfrm>
            <a:off x="5216236" y="4528066"/>
            <a:ext cx="2784764" cy="646331"/>
          </a:xfrm>
          <a:prstGeom prst="rect">
            <a:avLst/>
          </a:prstGeom>
          <a:noFill/>
        </p:spPr>
        <p:txBody>
          <a:bodyPr wrap="square" rtlCol="0">
            <a:spAutoFit/>
          </a:bodyPr>
          <a:lstStyle/>
          <a:p>
            <a:r>
              <a:rPr lang="en-US" dirty="0">
                <a:solidFill>
                  <a:schemeClr val="tx2"/>
                </a:solidFill>
              </a:rPr>
              <a:t>Fill in second column </a:t>
            </a:r>
            <a:r>
              <a:rPr lang="en-US" dirty="0" smtClean="0">
                <a:solidFill>
                  <a:schemeClr val="tx2"/>
                </a:solidFill>
              </a:rPr>
              <a:t>–Dates– </a:t>
            </a:r>
            <a:r>
              <a:rPr lang="en-US" dirty="0">
                <a:solidFill>
                  <a:schemeClr val="tx2"/>
                </a:solidFill>
              </a:rPr>
              <a:t>2 minutes</a:t>
            </a:r>
          </a:p>
        </p:txBody>
      </p:sp>
      <p:sp>
        <p:nvSpPr>
          <p:cNvPr id="10" name="Rectangle 9"/>
          <p:cNvSpPr/>
          <p:nvPr/>
        </p:nvSpPr>
        <p:spPr>
          <a:xfrm>
            <a:off x="6884321" y="5334000"/>
            <a:ext cx="1573880" cy="923330"/>
          </a:xfrm>
          <a:prstGeom prst="rect">
            <a:avLst/>
          </a:prstGeom>
        </p:spPr>
        <p:txBody>
          <a:bodyPr wrap="square">
            <a:spAutoFit/>
          </a:bodyPr>
          <a:lstStyle/>
          <a:p>
            <a:r>
              <a:rPr lang="en-US" dirty="0">
                <a:solidFill>
                  <a:schemeClr val="tx2"/>
                </a:solidFill>
              </a:rPr>
              <a:t>Fill </a:t>
            </a:r>
            <a:r>
              <a:rPr lang="en-US" dirty="0" smtClean="0">
                <a:solidFill>
                  <a:schemeClr val="tx2"/>
                </a:solidFill>
              </a:rPr>
              <a:t>in fifth </a:t>
            </a:r>
            <a:r>
              <a:rPr lang="en-US" dirty="0">
                <a:solidFill>
                  <a:schemeClr val="tx2"/>
                </a:solidFill>
              </a:rPr>
              <a:t>column – </a:t>
            </a:r>
            <a:r>
              <a:rPr lang="en-US" dirty="0" smtClean="0">
                <a:solidFill>
                  <a:schemeClr val="tx2"/>
                </a:solidFill>
              </a:rPr>
              <a:t>Trivia– </a:t>
            </a:r>
            <a:r>
              <a:rPr lang="en-US" dirty="0">
                <a:solidFill>
                  <a:schemeClr val="tx2"/>
                </a:solidFill>
              </a:rPr>
              <a:t>2 minutes</a:t>
            </a:r>
          </a:p>
        </p:txBody>
      </p:sp>
    </p:spTree>
    <p:extLst>
      <p:ext uri="{BB962C8B-B14F-4D97-AF65-F5344CB8AC3E}">
        <p14:creationId xmlns:p14="http://schemas.microsoft.com/office/powerpoint/2010/main" val="171880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600200"/>
            <a:ext cx="3886200" cy="3124200"/>
          </a:xfrm>
        </p:spPr>
        <p:txBody>
          <a:bodyPr>
            <a:normAutofit/>
          </a:bodyPr>
          <a:lstStyle/>
          <a:p>
            <a:pPr marL="0" indent="0">
              <a:buNone/>
            </a:pPr>
            <a:r>
              <a:rPr lang="en-US" sz="3200" dirty="0" smtClean="0">
                <a:solidFill>
                  <a:srgbClr val="FF0000"/>
                </a:solidFill>
              </a:rPr>
              <a:t>Oral Presentation</a:t>
            </a:r>
          </a:p>
          <a:p>
            <a:pPr>
              <a:buFont typeface="Wingdings" panose="05000000000000000000" pitchFamily="2" charset="2"/>
              <a:buChar char="ü"/>
            </a:pPr>
            <a:r>
              <a:rPr lang="en-US" sz="2800" dirty="0" smtClean="0"/>
              <a:t>Delivery</a:t>
            </a:r>
          </a:p>
          <a:p>
            <a:pPr>
              <a:buFont typeface="Wingdings" panose="05000000000000000000" pitchFamily="2" charset="2"/>
              <a:buChar char="ü"/>
            </a:pPr>
            <a:r>
              <a:rPr lang="en-US" sz="2800" dirty="0" smtClean="0"/>
              <a:t>Content/Organization</a:t>
            </a:r>
          </a:p>
          <a:p>
            <a:pPr>
              <a:buFont typeface="Wingdings" panose="05000000000000000000" pitchFamily="2" charset="2"/>
              <a:buChar char="ü"/>
            </a:pPr>
            <a:r>
              <a:rPr lang="en-US" sz="2800" dirty="0" smtClean="0"/>
              <a:t>Enthusiasm &amp; Audience Awareness</a:t>
            </a:r>
            <a:endParaRPr lang="en-US" sz="2800" dirty="0"/>
          </a:p>
          <a:p>
            <a:endParaRPr lang="en-US" sz="2400" dirty="0"/>
          </a:p>
        </p:txBody>
      </p:sp>
      <p:sp>
        <p:nvSpPr>
          <p:cNvPr id="3" name="Content Placeholder 2"/>
          <p:cNvSpPr>
            <a:spLocks noGrp="1"/>
          </p:cNvSpPr>
          <p:nvPr>
            <p:ph sz="quarter" idx="14"/>
          </p:nvPr>
        </p:nvSpPr>
        <p:spPr>
          <a:xfrm>
            <a:off x="4800600" y="1600200"/>
            <a:ext cx="3733800" cy="1828800"/>
          </a:xfrm>
        </p:spPr>
        <p:txBody>
          <a:bodyPr>
            <a:normAutofit/>
          </a:bodyPr>
          <a:lstStyle/>
          <a:p>
            <a:pPr marL="0" indent="0">
              <a:buNone/>
            </a:pPr>
            <a:r>
              <a:rPr lang="en-US" sz="3200" dirty="0" smtClean="0">
                <a:solidFill>
                  <a:srgbClr val="FF0000"/>
                </a:solidFill>
              </a:rPr>
              <a:t>Visual Presentation</a:t>
            </a:r>
          </a:p>
          <a:p>
            <a:pPr>
              <a:buFont typeface="Wingdings" panose="05000000000000000000" pitchFamily="2" charset="2"/>
              <a:buChar char="ü"/>
            </a:pPr>
            <a:r>
              <a:rPr lang="en-US" sz="2800" dirty="0" smtClean="0"/>
              <a:t>PowerPoint</a:t>
            </a:r>
            <a:r>
              <a:rPr lang="en-US" sz="2800" dirty="0">
                <a:solidFill>
                  <a:srgbClr val="FF0000"/>
                </a:solidFill>
              </a:rPr>
              <a:t> </a:t>
            </a:r>
            <a:r>
              <a:rPr lang="en-US" sz="2800" dirty="0" smtClean="0"/>
              <a:t>or Poster/Tri-fold board</a:t>
            </a:r>
          </a:p>
          <a:p>
            <a:pPr marL="0" indent="0">
              <a:buNone/>
            </a:pPr>
            <a:endParaRPr lang="en-US" sz="3200" dirty="0"/>
          </a:p>
        </p:txBody>
      </p:sp>
      <p:sp>
        <p:nvSpPr>
          <p:cNvPr id="4" name="Title 3"/>
          <p:cNvSpPr>
            <a:spLocks noGrp="1"/>
          </p:cNvSpPr>
          <p:nvPr>
            <p:ph type="title"/>
          </p:nvPr>
        </p:nvSpPr>
        <p:spPr/>
        <p:txBody>
          <a:bodyPr/>
          <a:lstStyle/>
          <a:p>
            <a:r>
              <a:rPr lang="en-US" sz="4800" dirty="0"/>
              <a:t>Your </a:t>
            </a:r>
            <a:r>
              <a:rPr lang="en-US" sz="4800" dirty="0" smtClean="0"/>
              <a:t>assignment</a:t>
            </a:r>
            <a:br>
              <a:rPr lang="en-US" sz="4800" dirty="0" smtClean="0"/>
            </a:br>
            <a:r>
              <a:rPr lang="en-US" sz="2000" dirty="0" smtClean="0"/>
              <a:t>War</a:t>
            </a:r>
            <a:r>
              <a:rPr lang="en-US" sz="2000" dirty="0"/>
              <a:t>?  Good or Bad?  </a:t>
            </a:r>
            <a:br>
              <a:rPr lang="en-US" sz="2000" dirty="0"/>
            </a:br>
            <a:r>
              <a:rPr lang="en-US" sz="2000" dirty="0"/>
              <a:t>Has the United States benefited by participating in </a:t>
            </a:r>
            <a:r>
              <a:rPr lang="en-US" sz="2000" dirty="0" smtClean="0"/>
              <a:t>war?</a:t>
            </a:r>
            <a:endParaRPr lang="en-US" sz="2000" dirty="0"/>
          </a:p>
        </p:txBody>
      </p:sp>
      <p:sp>
        <p:nvSpPr>
          <p:cNvPr id="5" name="TextBox 4"/>
          <p:cNvSpPr txBox="1"/>
          <p:nvPr/>
        </p:nvSpPr>
        <p:spPr>
          <a:xfrm>
            <a:off x="4946073" y="3352800"/>
            <a:ext cx="3733800" cy="2369880"/>
          </a:xfrm>
          <a:prstGeom prst="rect">
            <a:avLst/>
          </a:prstGeom>
          <a:noFill/>
        </p:spPr>
        <p:txBody>
          <a:bodyPr wrap="square" rtlCol="0">
            <a:spAutoFit/>
          </a:bodyPr>
          <a:lstStyle/>
          <a:p>
            <a:r>
              <a:rPr lang="en-US" sz="3200" dirty="0" smtClean="0">
                <a:solidFill>
                  <a:srgbClr val="FF0000"/>
                </a:solidFill>
              </a:rPr>
              <a:t>Opinion / Viewpoint</a:t>
            </a:r>
          </a:p>
          <a:p>
            <a:pPr marL="457200" indent="-457200">
              <a:buFont typeface="Wingdings" panose="05000000000000000000" pitchFamily="2" charset="2"/>
              <a:buChar char="ü"/>
            </a:pPr>
            <a:r>
              <a:rPr lang="en-US" sz="2800" dirty="0" smtClean="0"/>
              <a:t>Clearly present your opinion on the topic of war</a:t>
            </a:r>
          </a:p>
          <a:p>
            <a:endParaRPr lang="en-US" sz="3200" dirty="0"/>
          </a:p>
        </p:txBody>
      </p:sp>
      <p:sp>
        <p:nvSpPr>
          <p:cNvPr id="6" name="TextBox 5"/>
          <p:cNvSpPr txBox="1"/>
          <p:nvPr/>
        </p:nvSpPr>
        <p:spPr>
          <a:xfrm>
            <a:off x="457200" y="4419600"/>
            <a:ext cx="4343400" cy="2154436"/>
          </a:xfrm>
          <a:prstGeom prst="rect">
            <a:avLst/>
          </a:prstGeom>
          <a:noFill/>
        </p:spPr>
        <p:txBody>
          <a:bodyPr wrap="square" rtlCol="0">
            <a:spAutoFit/>
          </a:bodyPr>
          <a:lstStyle/>
          <a:p>
            <a:r>
              <a:rPr lang="en-US" sz="3200" dirty="0" smtClean="0">
                <a:solidFill>
                  <a:srgbClr val="FF0000"/>
                </a:solidFill>
              </a:rPr>
              <a:t>Debate Participation</a:t>
            </a:r>
          </a:p>
          <a:p>
            <a:pPr marL="457200" indent="-457200">
              <a:buFont typeface="Wingdings" panose="05000000000000000000" pitchFamily="2" charset="2"/>
              <a:buChar char="ü"/>
            </a:pPr>
            <a:r>
              <a:rPr lang="en-US" sz="2800" dirty="0" smtClean="0"/>
              <a:t>Actively participate in a debate to express your viewpoint</a:t>
            </a:r>
          </a:p>
          <a:p>
            <a:endParaRPr lang="en-US" dirty="0"/>
          </a:p>
        </p:txBody>
      </p:sp>
    </p:spTree>
    <p:extLst>
      <p:ext uri="{BB962C8B-B14F-4D97-AF65-F5344CB8AC3E}">
        <p14:creationId xmlns:p14="http://schemas.microsoft.com/office/powerpoint/2010/main" val="6603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one to success – pick a war to research</a:t>
            </a:r>
            <a:endParaRPr lang="en-US" dirty="0"/>
          </a:p>
        </p:txBody>
      </p:sp>
      <p:sp>
        <p:nvSpPr>
          <p:cNvPr id="3" name="Content Placeholder 2"/>
          <p:cNvSpPr>
            <a:spLocks noGrp="1"/>
          </p:cNvSpPr>
          <p:nvPr>
            <p:ph sz="quarter" idx="13"/>
          </p:nvPr>
        </p:nvSpPr>
        <p:spPr/>
        <p:txBody>
          <a:bodyPr>
            <a:normAutofit/>
          </a:bodyPr>
          <a:lstStyle/>
          <a:p>
            <a:r>
              <a:rPr lang="en-US" sz="2000" dirty="0" smtClean="0"/>
              <a:t>You may choose any war that the United States has participated in.</a:t>
            </a:r>
          </a:p>
          <a:p>
            <a:r>
              <a:rPr lang="en-US" sz="2000" dirty="0" smtClean="0"/>
              <a:t>You need to decide if the United States benefited by participation in this war.</a:t>
            </a:r>
          </a:p>
          <a:p>
            <a:pPr marL="0" indent="0">
              <a:buNone/>
            </a:pPr>
            <a:endParaRPr lang="en-US" sz="2000" dirty="0" smtClean="0"/>
          </a:p>
          <a:p>
            <a:pPr marL="0" indent="0">
              <a:buNone/>
            </a:pPr>
            <a:r>
              <a:rPr lang="en-US" sz="2000" dirty="0" smtClean="0"/>
              <a:t>Let’s look at some examples you might want to consider . . . </a:t>
            </a:r>
          </a:p>
          <a:p>
            <a:endParaRPr lang="en-US" sz="2000" dirty="0"/>
          </a:p>
        </p:txBody>
      </p:sp>
    </p:spTree>
    <p:extLst>
      <p:ext uri="{BB962C8B-B14F-4D97-AF65-F5344CB8AC3E}">
        <p14:creationId xmlns:p14="http://schemas.microsoft.com/office/powerpoint/2010/main" val="249494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dirty="0"/>
              <a:t>American Revolution (1775–1783) Great Britain forced its 13 American colonies to pay taxes but did not give them representation in the British Parliament. This and other injustices led the colonies to declare independence on July 4, 1776. Independence was achieved in 1783, when the Treaty of Paris was signed with Britain</a:t>
            </a:r>
          </a:p>
        </p:txBody>
      </p:sp>
      <p:sp>
        <p:nvSpPr>
          <p:cNvPr id="4" name="Title 3"/>
          <p:cNvSpPr>
            <a:spLocks noGrp="1"/>
          </p:cNvSpPr>
          <p:nvPr>
            <p:ph type="title"/>
          </p:nvPr>
        </p:nvSpPr>
        <p:spPr/>
        <p:txBody>
          <a:bodyPr/>
          <a:lstStyle/>
          <a:p>
            <a:r>
              <a:rPr lang="en-US" dirty="0" smtClean="0"/>
              <a:t>American Revolution </a:t>
            </a:r>
            <a:endParaRPr lang="en-US" dirty="0"/>
          </a:p>
        </p:txBody>
      </p:sp>
      <p:pic>
        <p:nvPicPr>
          <p:cNvPr id="6" name="Content Placeholder 5"/>
          <p:cNvPicPr>
            <a:picLocks noGrp="1" noChangeAspect="1"/>
          </p:cNvPicPr>
          <p:nvPr>
            <p:ph sz="quarter" idx="14"/>
          </p:nvPr>
        </p:nvPicPr>
        <p:blipFill>
          <a:blip r:embed="rId2"/>
          <a:stretch>
            <a:fillRect/>
          </a:stretch>
        </p:blipFill>
        <p:spPr>
          <a:xfrm>
            <a:off x="4648200" y="1828800"/>
            <a:ext cx="4211236" cy="3154362"/>
          </a:xfrm>
          <a:prstGeom prst="rect">
            <a:avLst/>
          </a:prstGeom>
        </p:spPr>
      </p:pic>
    </p:spTree>
    <p:extLst>
      <p:ext uri="{BB962C8B-B14F-4D97-AF65-F5344CB8AC3E}">
        <p14:creationId xmlns:p14="http://schemas.microsoft.com/office/powerpoint/2010/main" val="8863573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War of 1812 (1812–1815) British interference with American trade, impressment of American seamen, and “war hawks” in Congress calling for western expansion into British territory led to war. At the war's conclusion, trade issues remained unresolved, but Britain gave up some of its territorial claims on the continent.</a:t>
            </a:r>
          </a:p>
        </p:txBody>
      </p:sp>
      <p:pic>
        <p:nvPicPr>
          <p:cNvPr id="5" name="Content Placeholder 4"/>
          <p:cNvPicPr>
            <a:picLocks noGrp="1" noChangeAspect="1"/>
          </p:cNvPicPr>
          <p:nvPr>
            <p:ph sz="quarter" idx="14"/>
          </p:nvPr>
        </p:nvPicPr>
        <p:blipFill>
          <a:blip r:embed="rId2"/>
          <a:stretch>
            <a:fillRect/>
          </a:stretch>
        </p:blipFill>
        <p:spPr>
          <a:xfrm>
            <a:off x="4449494" y="1981200"/>
            <a:ext cx="3931919" cy="2971800"/>
          </a:xfrm>
          <a:prstGeom prst="rect">
            <a:avLst/>
          </a:prstGeom>
        </p:spPr>
      </p:pic>
      <p:sp>
        <p:nvSpPr>
          <p:cNvPr id="4" name="Title 3"/>
          <p:cNvSpPr>
            <a:spLocks noGrp="1"/>
          </p:cNvSpPr>
          <p:nvPr>
            <p:ph type="title"/>
          </p:nvPr>
        </p:nvSpPr>
        <p:spPr/>
        <p:txBody>
          <a:bodyPr/>
          <a:lstStyle/>
          <a:p>
            <a:r>
              <a:rPr lang="en-US" dirty="0" smtClean="0"/>
              <a:t>War of 1812</a:t>
            </a:r>
            <a:endParaRPr lang="en-US" dirty="0"/>
          </a:p>
        </p:txBody>
      </p:sp>
    </p:spTree>
    <p:extLst>
      <p:ext uri="{BB962C8B-B14F-4D97-AF65-F5344CB8AC3E}">
        <p14:creationId xmlns:p14="http://schemas.microsoft.com/office/powerpoint/2010/main" val="2187125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172</TotalTime>
  <Words>1317</Words>
  <Application>Microsoft Office PowerPoint</Application>
  <PresentationFormat>On-screen Show (4:3)</PresentationFormat>
  <Paragraphs>171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Horizon</vt:lpstr>
      <vt:lpstr> </vt:lpstr>
      <vt:lpstr>    War?  Good or Bad?   Has the United States benefited by participating in war? Week One</vt:lpstr>
      <vt:lpstr>What is war?  War?  Good or Bad?   Has the United States benefited by participating in war?</vt:lpstr>
      <vt:lpstr>War is:  </vt:lpstr>
      <vt:lpstr>Pre assessment – How much do you know about United States wars?</vt:lpstr>
      <vt:lpstr>Your assignment War?  Good or Bad?   Has the United States benefited by participating in war?</vt:lpstr>
      <vt:lpstr>Step one to success – pick a war to research</vt:lpstr>
      <vt:lpstr>American Revolution </vt:lpstr>
      <vt:lpstr>War of 1812</vt:lpstr>
      <vt:lpstr>Mexican – American War</vt:lpstr>
      <vt:lpstr>American civil war</vt:lpstr>
      <vt:lpstr>Indian wars</vt:lpstr>
      <vt:lpstr>Spanish American war</vt:lpstr>
      <vt:lpstr>WWI</vt:lpstr>
      <vt:lpstr>WWII</vt:lpstr>
      <vt:lpstr>Korean war</vt:lpstr>
      <vt:lpstr>Vietnam war</vt:lpstr>
      <vt:lpstr>Gulf war</vt:lpstr>
      <vt:lpstr>Bosnia</vt:lpstr>
      <vt:lpstr>War on Terror</vt:lpstr>
      <vt:lpstr>Afghanistan</vt:lpstr>
      <vt:lpstr>Iraq war</vt:lpstr>
      <vt:lpstr>ISIS War</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dc:title>
  <dc:creator>Laureen Laumeyer</dc:creator>
  <cp:lastModifiedBy>Laureen Laumeyer</cp:lastModifiedBy>
  <cp:revision>72</cp:revision>
  <dcterms:created xsi:type="dcterms:W3CDTF">2016-10-16T22:45:12Z</dcterms:created>
  <dcterms:modified xsi:type="dcterms:W3CDTF">2016-12-22T23:48:36Z</dcterms:modified>
</cp:coreProperties>
</file>